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5"/>
  </p:notesMasterIdLst>
  <p:sldIdLst>
    <p:sldId id="274" r:id="rId3"/>
    <p:sldId id="267" r:id="rId4"/>
  </p:sldIdLst>
  <p:sldSz cx="7561263" cy="106934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9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6F3"/>
    <a:srgbClr val="ECF3FA"/>
    <a:srgbClr val="EAF5E7"/>
    <a:srgbClr val="E0F0DC"/>
    <a:srgbClr val="ADD6A4"/>
    <a:srgbClr val="FCF5C4"/>
    <a:srgbClr val="F3DB27"/>
    <a:srgbClr val="FFE7FF"/>
    <a:srgbClr val="FA282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011" autoAdjust="0"/>
  </p:normalViewPr>
  <p:slideViewPr>
    <p:cSldViewPr showGuides="1">
      <p:cViewPr varScale="1">
        <p:scale>
          <a:sx n="70" d="100"/>
          <a:sy n="70" d="100"/>
        </p:scale>
        <p:origin x="3168" y="66"/>
      </p:cViewPr>
      <p:guideLst>
        <p:guide orient="horz" pos="3369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413" cy="495300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/>
            </a:lvl1pPr>
          </a:lstStyle>
          <a:p>
            <a:fld id="{78B933D0-46D8-4756-BB2F-1DC45C0A009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2338" y="1233488"/>
            <a:ext cx="23510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3" rIns="91425" bIns="4571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25" tIns="45713" rIns="91425" bIns="4571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013"/>
            <a:ext cx="2919413" cy="495300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/>
            </a:lvl1pPr>
          </a:lstStyle>
          <a:p>
            <a:fld id="{C386560C-361D-4536-865B-648349FEC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40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6560C-361D-4536-865B-648349FECF3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8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F21A14-5C66-4802-9364-E773CC826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158" y="1750055"/>
            <a:ext cx="5670947" cy="3722887"/>
          </a:xfrm>
        </p:spPr>
        <p:txBody>
          <a:bodyPr anchor="b"/>
          <a:lstStyle>
            <a:lvl1pPr algn="ctr"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178BBD2-EEA1-4AA6-AA38-573CED3BA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158" y="5616511"/>
            <a:ext cx="5670947" cy="2581762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555" indent="0" algn="ctr">
              <a:buNone/>
              <a:defRPr sz="1240"/>
            </a:lvl2pPr>
            <a:lvl3pPr marL="567111" indent="0" algn="ctr">
              <a:buNone/>
              <a:defRPr sz="1116"/>
            </a:lvl3pPr>
            <a:lvl4pPr marL="850666" indent="0" algn="ctr">
              <a:buNone/>
              <a:defRPr sz="992"/>
            </a:lvl4pPr>
            <a:lvl5pPr marL="1134222" indent="0" algn="ctr">
              <a:buNone/>
              <a:defRPr sz="992"/>
            </a:lvl5pPr>
            <a:lvl6pPr marL="1417777" indent="0" algn="ctr">
              <a:buNone/>
              <a:defRPr sz="992"/>
            </a:lvl6pPr>
            <a:lvl7pPr marL="1701333" indent="0" algn="ctr">
              <a:buNone/>
              <a:defRPr sz="992"/>
            </a:lvl7pPr>
            <a:lvl8pPr marL="1984888" indent="0" algn="ctr">
              <a:buNone/>
              <a:defRPr sz="992"/>
            </a:lvl8pPr>
            <a:lvl9pPr marL="2268444" indent="0" algn="ctr">
              <a:buNone/>
              <a:defRPr sz="992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3B3928-3D09-483C-B376-62C5F5D9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D4ACEE-F490-4EB6-8276-1A5A48042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9A890E-FCE2-4654-A6B5-EB8E42BB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58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1510F8-486F-4C6F-818D-E52C7E36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8E1187-620E-4E44-AA6F-2702839D0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7C0470-4BFD-4E24-9AC2-D4F2C999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C1ECB0-AFC0-44EE-AD47-3EBAB94E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DCE8F9-793F-458A-80AE-A91BB466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58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270AAC-018D-45B8-A34E-BD03FD100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11029" y="569325"/>
            <a:ext cx="1630397" cy="906216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67F24A-D144-4A14-9CE0-79B0BA8FD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837" y="569325"/>
            <a:ext cx="4796676" cy="906216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D99D72-F1D5-4428-8A83-E5A1D946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FCA81B-F9E9-4B7F-AF05-6AB93A9F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DEF76BF-878B-4C01-B2DC-87931C50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13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FC93C6-27AB-464C-8C11-20B95813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3FEF2F-275B-4F7D-A10C-D4E45E849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D84799-C8B0-4948-B4C6-EF88E5B3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6BE136-63E3-4BD1-B746-DE061369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6B3273-EA49-470D-8AD6-8B72B7FA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7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D18E1-4C64-4ECC-8E79-A5EE6C0D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99" y="2665925"/>
            <a:ext cx="6521589" cy="4448157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F58A54-C118-468A-9A25-55E854F00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899" y="7156164"/>
            <a:ext cx="6521589" cy="2339180"/>
          </a:xfrm>
        </p:spPr>
        <p:txBody>
          <a:bodyPr/>
          <a:lstStyle>
            <a:lvl1pPr marL="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1pPr>
            <a:lvl2pPr marL="283555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7111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666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4222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7777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133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488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8444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4EE3D2-8116-43A7-B160-B5408D82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2930BD-8367-49A1-A22B-C74B607F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74F003-2145-4A84-8B63-6B0C4BF7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6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2876C-8E87-4915-B41B-E71EC887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274712-1F93-4403-8F0A-CB51DD83B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37" y="2846623"/>
            <a:ext cx="3213537" cy="678486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FD9F4E4-DE8B-4EC8-9851-B1B8EB673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7889" y="2846623"/>
            <a:ext cx="3213537" cy="678486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05C057-77B8-4C0A-BD98-52162E19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A3F983-547A-443E-A76E-47A5DDCF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284D9E-A1B4-42C4-8A20-B8EC05DE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02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5276CB-C8E7-4A52-B3FD-62B7CC3C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22" y="569326"/>
            <a:ext cx="6521589" cy="2066896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7AD1A05-9CC5-4AF0-9C12-E049C0513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822" y="2621369"/>
            <a:ext cx="3198768" cy="128469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55" indent="0">
              <a:buNone/>
              <a:defRPr sz="1240" b="1"/>
            </a:lvl2pPr>
            <a:lvl3pPr marL="567111" indent="0">
              <a:buNone/>
              <a:defRPr sz="1116" b="1"/>
            </a:lvl3pPr>
            <a:lvl4pPr marL="850666" indent="0">
              <a:buNone/>
              <a:defRPr sz="992" b="1"/>
            </a:lvl4pPr>
            <a:lvl5pPr marL="1134222" indent="0">
              <a:buNone/>
              <a:defRPr sz="992" b="1"/>
            </a:lvl5pPr>
            <a:lvl6pPr marL="1417777" indent="0">
              <a:buNone/>
              <a:defRPr sz="992" b="1"/>
            </a:lvl6pPr>
            <a:lvl7pPr marL="1701333" indent="0">
              <a:buNone/>
              <a:defRPr sz="992" b="1"/>
            </a:lvl7pPr>
            <a:lvl8pPr marL="1984888" indent="0">
              <a:buNone/>
              <a:defRPr sz="992" b="1"/>
            </a:lvl8pPr>
            <a:lvl9pPr marL="2268444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65643CD-FD73-4DBB-9D71-275822E01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822" y="3906061"/>
            <a:ext cx="3198768" cy="574522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DF19E5-8FA4-4CDF-A2AE-6D8B80B5C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7889" y="2621369"/>
            <a:ext cx="3214522" cy="128469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55" indent="0">
              <a:buNone/>
              <a:defRPr sz="1240" b="1"/>
            </a:lvl2pPr>
            <a:lvl3pPr marL="567111" indent="0">
              <a:buNone/>
              <a:defRPr sz="1116" b="1"/>
            </a:lvl3pPr>
            <a:lvl4pPr marL="850666" indent="0">
              <a:buNone/>
              <a:defRPr sz="992" b="1"/>
            </a:lvl4pPr>
            <a:lvl5pPr marL="1134222" indent="0">
              <a:buNone/>
              <a:defRPr sz="992" b="1"/>
            </a:lvl5pPr>
            <a:lvl6pPr marL="1417777" indent="0">
              <a:buNone/>
              <a:defRPr sz="992" b="1"/>
            </a:lvl6pPr>
            <a:lvl7pPr marL="1701333" indent="0">
              <a:buNone/>
              <a:defRPr sz="992" b="1"/>
            </a:lvl7pPr>
            <a:lvl8pPr marL="1984888" indent="0">
              <a:buNone/>
              <a:defRPr sz="992" b="1"/>
            </a:lvl8pPr>
            <a:lvl9pPr marL="2268444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798B417-75B2-4B2C-BE83-B87242EE4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7889" y="3906061"/>
            <a:ext cx="3214522" cy="574522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5E190EB-9091-4F89-903A-44901843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6AB0515-8AB3-4BF9-A9BF-65A9F85B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8A9E6FC-E93A-4A64-AD84-5C7EB796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9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5857C-E82B-4E2C-88DB-8B2518B6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F9CE12E-11CC-4009-B164-9E4A2B2E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AABE110-CA75-4173-93F2-E41E126D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3B7FBF3-7F41-4EBB-9DD4-09EA7159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88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0F30505-D228-46DC-B049-31B96665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E2EB782-2963-44B1-8B37-E5685CA5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22CC57-761B-4F90-89B8-FFC6014B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42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F20B78-2A5E-4795-BD0B-2FE0F298A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22" y="712893"/>
            <a:ext cx="2438704" cy="2495127"/>
          </a:xfrm>
        </p:spPr>
        <p:txBody>
          <a:bodyPr anchor="b"/>
          <a:lstStyle>
            <a:lvl1pPr>
              <a:defRPr sz="198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1418BE-2F59-41A1-ADD9-95628D05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522" y="1539652"/>
            <a:ext cx="3827889" cy="7599245"/>
          </a:xfrm>
        </p:spPr>
        <p:txBody>
          <a:bodyPr/>
          <a:lstStyle>
            <a:lvl1pPr>
              <a:defRPr sz="1985"/>
            </a:lvl1pPr>
            <a:lvl2pPr>
              <a:defRPr sz="1737"/>
            </a:lvl2pPr>
            <a:lvl3pPr>
              <a:defRPr sz="1488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BE0846-864E-43B8-9346-EEC8DEEE4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22" y="3208020"/>
            <a:ext cx="2438704" cy="5943254"/>
          </a:xfrm>
        </p:spPr>
        <p:txBody>
          <a:bodyPr/>
          <a:lstStyle>
            <a:lvl1pPr marL="0" indent="0">
              <a:buNone/>
              <a:defRPr sz="992"/>
            </a:lvl1pPr>
            <a:lvl2pPr marL="283555" indent="0">
              <a:buNone/>
              <a:defRPr sz="868"/>
            </a:lvl2pPr>
            <a:lvl3pPr marL="567111" indent="0">
              <a:buNone/>
              <a:defRPr sz="744"/>
            </a:lvl3pPr>
            <a:lvl4pPr marL="850666" indent="0">
              <a:buNone/>
              <a:defRPr sz="620"/>
            </a:lvl4pPr>
            <a:lvl5pPr marL="1134222" indent="0">
              <a:buNone/>
              <a:defRPr sz="620"/>
            </a:lvl5pPr>
            <a:lvl6pPr marL="1417777" indent="0">
              <a:buNone/>
              <a:defRPr sz="620"/>
            </a:lvl6pPr>
            <a:lvl7pPr marL="1701333" indent="0">
              <a:buNone/>
              <a:defRPr sz="620"/>
            </a:lvl7pPr>
            <a:lvl8pPr marL="1984888" indent="0">
              <a:buNone/>
              <a:defRPr sz="620"/>
            </a:lvl8pPr>
            <a:lvl9pPr marL="2268444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C203EA-756E-4999-A737-79244DAF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D18FA22-5D5C-48EF-80DC-9C944BE8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9E8ABF-EF4E-4EA0-B532-87F7DCFE0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321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1B824F-2160-4E72-B8AC-1AF02028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22" y="712893"/>
            <a:ext cx="2438704" cy="2495127"/>
          </a:xfrm>
        </p:spPr>
        <p:txBody>
          <a:bodyPr anchor="b"/>
          <a:lstStyle>
            <a:lvl1pPr>
              <a:defRPr sz="198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883B5C6-0547-4E02-A9F9-E0D4C9CB6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4522" y="1539652"/>
            <a:ext cx="3827889" cy="7599245"/>
          </a:xfrm>
        </p:spPr>
        <p:txBody>
          <a:bodyPr/>
          <a:lstStyle>
            <a:lvl1pPr marL="0" indent="0">
              <a:buNone/>
              <a:defRPr sz="1985"/>
            </a:lvl1pPr>
            <a:lvl2pPr marL="283555" indent="0">
              <a:buNone/>
              <a:defRPr sz="1737"/>
            </a:lvl2pPr>
            <a:lvl3pPr marL="567111" indent="0">
              <a:buNone/>
              <a:defRPr sz="1488"/>
            </a:lvl3pPr>
            <a:lvl4pPr marL="850666" indent="0">
              <a:buNone/>
              <a:defRPr sz="1240"/>
            </a:lvl4pPr>
            <a:lvl5pPr marL="1134222" indent="0">
              <a:buNone/>
              <a:defRPr sz="1240"/>
            </a:lvl5pPr>
            <a:lvl6pPr marL="1417777" indent="0">
              <a:buNone/>
              <a:defRPr sz="1240"/>
            </a:lvl6pPr>
            <a:lvl7pPr marL="1701333" indent="0">
              <a:buNone/>
              <a:defRPr sz="1240"/>
            </a:lvl7pPr>
            <a:lvl8pPr marL="1984888" indent="0">
              <a:buNone/>
              <a:defRPr sz="1240"/>
            </a:lvl8pPr>
            <a:lvl9pPr marL="2268444" indent="0">
              <a:buNone/>
              <a:defRPr sz="124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DFA78-9328-4BAE-AAAD-7E038BE67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22" y="3208020"/>
            <a:ext cx="2438704" cy="5943254"/>
          </a:xfrm>
        </p:spPr>
        <p:txBody>
          <a:bodyPr/>
          <a:lstStyle>
            <a:lvl1pPr marL="0" indent="0">
              <a:buNone/>
              <a:defRPr sz="992"/>
            </a:lvl1pPr>
            <a:lvl2pPr marL="283555" indent="0">
              <a:buNone/>
              <a:defRPr sz="868"/>
            </a:lvl2pPr>
            <a:lvl3pPr marL="567111" indent="0">
              <a:buNone/>
              <a:defRPr sz="744"/>
            </a:lvl3pPr>
            <a:lvl4pPr marL="850666" indent="0">
              <a:buNone/>
              <a:defRPr sz="620"/>
            </a:lvl4pPr>
            <a:lvl5pPr marL="1134222" indent="0">
              <a:buNone/>
              <a:defRPr sz="620"/>
            </a:lvl5pPr>
            <a:lvl6pPr marL="1417777" indent="0">
              <a:buNone/>
              <a:defRPr sz="620"/>
            </a:lvl6pPr>
            <a:lvl7pPr marL="1701333" indent="0">
              <a:buNone/>
              <a:defRPr sz="620"/>
            </a:lvl7pPr>
            <a:lvl8pPr marL="1984888" indent="0">
              <a:buNone/>
              <a:defRPr sz="620"/>
            </a:lvl8pPr>
            <a:lvl9pPr marL="2268444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28DEC3-7A3B-4785-976C-C8C11EC7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CA4B2F-9C16-4A65-BD0E-189E4D65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CBD39B-2B0D-4126-B083-63859FB0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77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01870E0-8FC8-4D32-9E3F-7368F85F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37" y="569326"/>
            <a:ext cx="6521589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7D61D9-AAF9-4FC3-8D16-996AFF492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837" y="2846623"/>
            <a:ext cx="6521589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F9F8FB-0E60-48FE-A495-B2409CD2C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837" y="9911198"/>
            <a:ext cx="1701284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92211-4E42-49E3-B075-3ECF1222EB6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C211DE-155F-4697-B3B3-2DAE748D8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4669" y="9911198"/>
            <a:ext cx="2551926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8C6C69-E1C7-4BFE-95BB-6CB711A54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40142" y="9911198"/>
            <a:ext cx="1701284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F917-49AD-4EE1-9C85-6FDD3999A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70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67111" rtl="0" eaLnBrk="1" latinLnBrk="0" hangingPunct="1">
        <a:lnSpc>
          <a:spcPct val="90000"/>
        </a:lnSpc>
        <a:spcBef>
          <a:spcPct val="0"/>
        </a:spcBef>
        <a:buNone/>
        <a:defRPr kumimoji="1" sz="27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778" indent="-141778" algn="l" defTabSz="567111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kumimoji="1"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25333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08889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240" kern="1200">
          <a:solidFill>
            <a:schemeClr val="tx1"/>
          </a:solidFill>
          <a:latin typeface="+mn-lt"/>
          <a:ea typeface="+mn-ea"/>
          <a:cs typeface="+mn-cs"/>
        </a:defRPr>
      </a:lvl3pPr>
      <a:lvl4pPr marL="992444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275999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559555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3110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6666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10221" indent="-141778" algn="l" defTabSz="56711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55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111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666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222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777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333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888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444" algn="l" defTabSz="567111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jpeg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openxmlformats.org/officeDocument/2006/relationships/image" Target="../media/image39.png"/><Relationship Id="rId39" Type="http://schemas.openxmlformats.org/officeDocument/2006/relationships/image" Target="../media/image50.png"/><Relationship Id="rId21" Type="http://schemas.openxmlformats.org/officeDocument/2006/relationships/image" Target="../media/image36.png"/><Relationship Id="rId34" Type="http://schemas.openxmlformats.org/officeDocument/2006/relationships/image" Target="../media/image46.png"/><Relationship Id="rId42" Type="http://schemas.openxmlformats.org/officeDocument/2006/relationships/image" Target="../media/image52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image" Target="../media/image42.pn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24" Type="http://schemas.microsoft.com/office/2007/relationships/hdphoto" Target="../media/hdphoto7.wdp"/><Relationship Id="rId32" Type="http://schemas.openxmlformats.org/officeDocument/2006/relationships/image" Target="../media/image44.png"/><Relationship Id="rId37" Type="http://schemas.microsoft.com/office/2007/relationships/hdphoto" Target="../media/hdphoto8.wdp"/><Relationship Id="rId40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28" Type="http://schemas.openxmlformats.org/officeDocument/2006/relationships/image" Target="../media/image41.png"/><Relationship Id="rId36" Type="http://schemas.openxmlformats.org/officeDocument/2006/relationships/image" Target="../media/image4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31" Type="http://schemas.openxmlformats.org/officeDocument/2006/relationships/hyperlink" Target="http://www.fudousan-plaza.com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microsoft.com/office/2007/relationships/hdphoto" Target="../media/hdphoto6.wdp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7.png"/><Relationship Id="rId43" Type="http://schemas.openxmlformats.org/officeDocument/2006/relationships/image" Target="../media/image53.png"/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12" Type="http://schemas.microsoft.com/office/2007/relationships/hdphoto" Target="../media/hdphoto2.wdp"/><Relationship Id="rId17" Type="http://schemas.microsoft.com/office/2007/relationships/hdphoto" Target="../media/hdphoto5.wdp"/><Relationship Id="rId25" Type="http://schemas.openxmlformats.org/officeDocument/2006/relationships/image" Target="../media/image38.pn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769551E-544C-405F-8E56-40E48C270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47" y="1368214"/>
            <a:ext cx="5162428" cy="344161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88E1478-EE1C-437E-9213-F1DC628C9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64238" r="1256" b="4051"/>
          <a:stretch/>
        </p:blipFill>
        <p:spPr>
          <a:xfrm>
            <a:off x="104455" y="6140752"/>
            <a:ext cx="7361855" cy="1798338"/>
          </a:xfrm>
          <a:prstGeom prst="rect">
            <a:avLst/>
          </a:prstGeom>
        </p:spPr>
      </p:pic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2004A01E-921D-4645-9220-3754722C4CD5}"/>
              </a:ext>
            </a:extLst>
          </p:cNvPr>
          <p:cNvSpPr/>
          <p:nvPr/>
        </p:nvSpPr>
        <p:spPr>
          <a:xfrm>
            <a:off x="8702" y="9765715"/>
            <a:ext cx="7534252" cy="927685"/>
          </a:xfrm>
          <a:prstGeom prst="rect">
            <a:avLst/>
          </a:prstGeom>
          <a:solidFill>
            <a:srgbClr val="F7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3B5570E-7122-4DD8-90DB-03BCC563E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83" y="8536161"/>
            <a:ext cx="2347169" cy="1264126"/>
          </a:xfrm>
          <a:prstGeom prst="rect">
            <a:avLst/>
          </a:prstGeom>
        </p:spPr>
      </p:pic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F82EBE05-719F-48C1-AF3C-202277810218}"/>
              </a:ext>
            </a:extLst>
          </p:cNvPr>
          <p:cNvSpPr txBox="1"/>
          <p:nvPr/>
        </p:nvSpPr>
        <p:spPr>
          <a:xfrm>
            <a:off x="-3573125" y="6399918"/>
            <a:ext cx="9973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/>
              <a:t>担当：</a:t>
            </a:r>
            <a:endParaRPr kumimoji="1" lang="en-US" altLang="ja-JP" sz="1000" b="1" dirty="0"/>
          </a:p>
          <a:p>
            <a:r>
              <a:rPr lang="ja-JP" altLang="en-US" sz="1200" b="1" dirty="0"/>
              <a:t>天羽 あゆみ</a:t>
            </a:r>
            <a:endParaRPr kumimoji="1" lang="en-US" altLang="ja-JP" sz="1200" b="1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CB4A76F3-5156-453B-9AF6-FDE5A537BDA9}"/>
              </a:ext>
            </a:extLst>
          </p:cNvPr>
          <p:cNvSpPr txBox="1"/>
          <p:nvPr/>
        </p:nvSpPr>
        <p:spPr>
          <a:xfrm>
            <a:off x="6627829" y="10311158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徳島店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3C0AB2-3E09-4784-9B81-7EB45DB191A6}"/>
              </a:ext>
            </a:extLst>
          </p:cNvPr>
          <p:cNvSpPr/>
          <p:nvPr/>
        </p:nvSpPr>
        <p:spPr>
          <a:xfrm flipV="1">
            <a:off x="12784" y="10641298"/>
            <a:ext cx="7569976" cy="45719"/>
          </a:xfrm>
          <a:prstGeom prst="rect">
            <a:avLst/>
          </a:prstGeom>
          <a:solidFill>
            <a:srgbClr val="F7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E0DB2DE-29B0-4F8D-B444-5726BF1B46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4"/>
          <a:stretch/>
        </p:blipFill>
        <p:spPr>
          <a:xfrm>
            <a:off x="5973262" y="10032900"/>
            <a:ext cx="1570300" cy="347132"/>
          </a:xfrm>
          <a:prstGeom prst="rect">
            <a:avLst/>
          </a:prstGeom>
        </p:spPr>
      </p:pic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4D5CC2AD-B3A4-4DDF-A4FF-3DC849A07054}"/>
              </a:ext>
            </a:extLst>
          </p:cNvPr>
          <p:cNvSpPr txBox="1"/>
          <p:nvPr/>
        </p:nvSpPr>
        <p:spPr>
          <a:xfrm>
            <a:off x="6039577" y="9804085"/>
            <a:ext cx="1489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00" b="1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あなたの街の地域専門店</a:t>
            </a:r>
            <a:endParaRPr kumimoji="1" lang="ja-JP" altLang="en-US" sz="900" b="1" dirty="0">
              <a:latin typeface="07やさしさゴシック手書き" panose="02000600000000000000" pitchFamily="50" charset="-128"/>
              <a:ea typeface="07やさしさゴシック手書き" panose="02000600000000000000" pitchFamily="50" charset="-128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BEF383E-806F-496C-9D71-249CEC6FE7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03" y="10335945"/>
            <a:ext cx="346248" cy="228092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DC0209ED-75F0-42F2-918C-B3CD18CC9C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5492" r="55977" b="30753"/>
          <a:stretch/>
        </p:blipFill>
        <p:spPr>
          <a:xfrm>
            <a:off x="32176" y="9822852"/>
            <a:ext cx="3327759" cy="537488"/>
          </a:xfrm>
          <a:prstGeom prst="rect">
            <a:avLst/>
          </a:prstGeom>
        </p:spPr>
      </p:pic>
      <p:sp>
        <p:nvSpPr>
          <p:cNvPr id="30" name="テキスト ボックス 15">
            <a:extLst>
              <a:ext uri="{FF2B5EF4-FFF2-40B4-BE49-F238E27FC236}">
                <a16:creationId xmlns:a16="http://schemas.microsoft.com/office/drawing/2014/main" id="{F81C9791-E872-4898-A2AE-BCF52DF9FA10}"/>
              </a:ext>
            </a:extLst>
          </p:cNvPr>
          <p:cNvSpPr txBox="1"/>
          <p:nvPr/>
        </p:nvSpPr>
        <p:spPr>
          <a:xfrm>
            <a:off x="3430803" y="10136086"/>
            <a:ext cx="2457724" cy="2308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〒</a:t>
            </a:r>
            <a:r>
              <a:rPr kumimoji="1"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770-0868 </a:t>
            </a:r>
            <a:r>
              <a:rPr kumimoji="1"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徳島県徳島市福島</a:t>
            </a:r>
            <a:r>
              <a:rPr kumimoji="1"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丁目</a:t>
            </a:r>
            <a:r>
              <a:rPr kumimoji="1"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4-7</a:t>
            </a:r>
            <a:endParaRPr kumimoji="1" lang="ja-JP" altLang="en-US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B9963341-079C-4BBA-9250-566C00F08AB7}"/>
              </a:ext>
            </a:extLst>
          </p:cNvPr>
          <p:cNvSpPr/>
          <p:nvPr/>
        </p:nvSpPr>
        <p:spPr>
          <a:xfrm flipV="1">
            <a:off x="-5703" y="8515052"/>
            <a:ext cx="7569976" cy="45719"/>
          </a:xfrm>
          <a:prstGeom prst="rect">
            <a:avLst/>
          </a:prstGeom>
          <a:solidFill>
            <a:srgbClr val="F7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3" name="図 112">
            <a:extLst>
              <a:ext uri="{FF2B5EF4-FFF2-40B4-BE49-F238E27FC236}">
                <a16:creationId xmlns:a16="http://schemas.microsoft.com/office/drawing/2014/main" id="{39BBE386-D642-44C5-ADC4-71F14627AA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6" t="61523" r="32939" b="14374"/>
          <a:stretch/>
        </p:blipFill>
        <p:spPr>
          <a:xfrm>
            <a:off x="4264024" y="10403367"/>
            <a:ext cx="1666377" cy="193951"/>
          </a:xfrm>
          <a:prstGeom prst="rect">
            <a:avLst/>
          </a:prstGeom>
        </p:spPr>
      </p:pic>
      <p:pic>
        <p:nvPicPr>
          <p:cNvPr id="114" name="図 113">
            <a:extLst>
              <a:ext uri="{FF2B5EF4-FFF2-40B4-BE49-F238E27FC236}">
                <a16:creationId xmlns:a16="http://schemas.microsoft.com/office/drawing/2014/main" id="{0952EB85-7051-4FE7-ABE1-AA0E0F2905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6" t="5492" r="22435" b="57977"/>
          <a:stretch/>
        </p:blipFill>
        <p:spPr>
          <a:xfrm>
            <a:off x="3337394" y="9791645"/>
            <a:ext cx="2658358" cy="411861"/>
          </a:xfrm>
          <a:prstGeom prst="rect">
            <a:avLst/>
          </a:prstGeom>
        </p:spPr>
      </p:pic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6ACA29C-080A-4D7C-96CE-7E315510277D}"/>
              </a:ext>
            </a:extLst>
          </p:cNvPr>
          <p:cNvSpPr txBox="1"/>
          <p:nvPr/>
        </p:nvSpPr>
        <p:spPr>
          <a:xfrm>
            <a:off x="60614" y="10410805"/>
            <a:ext cx="4169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5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四国地区不動産公正取引協議会加盟（公社）徳島県宅地建物取引業協会会員 徳島県知事免許</a:t>
            </a:r>
            <a:r>
              <a:rPr lang="en-US" altLang="ja-JP" sz="65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(7)</a:t>
            </a:r>
            <a:r>
              <a:rPr lang="ja-JP" altLang="en-US" sz="65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</a:t>
            </a:r>
            <a:r>
              <a:rPr lang="en-US" altLang="ja-JP" sz="65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2165</a:t>
            </a:r>
            <a:r>
              <a:rPr lang="ja-JP" altLang="en-US" sz="65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号</a:t>
            </a:r>
            <a:endParaRPr lang="en-US" altLang="ja-JP" sz="65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65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0EBE07C-F142-4A16-9F1A-8CAFD4EAC335}"/>
              </a:ext>
            </a:extLst>
          </p:cNvPr>
          <p:cNvSpPr txBox="1"/>
          <p:nvPr/>
        </p:nvSpPr>
        <p:spPr>
          <a:xfrm>
            <a:off x="-76898" y="7993988"/>
            <a:ext cx="756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あおの不動産は地域密着</a:t>
            </a:r>
            <a:r>
              <a:rPr lang="en-US" altLang="ja-JP" sz="14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!!</a:t>
            </a:r>
            <a:r>
              <a:rPr lang="ja-JP" altLang="en-US" sz="14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だからこそ、より詳しく、より細かく、お客様の不動産の</a:t>
            </a:r>
            <a:endParaRPr lang="en-US" altLang="ja-JP" sz="14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4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売買をサポートすることが出来ます。何でもご相談下さい！</a:t>
            </a:r>
            <a:endParaRPr kumimoji="1" lang="ja-JP" altLang="en-US" sz="14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659C3B5-B7BD-4C8B-84D3-E399CBDC79EC}"/>
              </a:ext>
            </a:extLst>
          </p:cNvPr>
          <p:cNvGrpSpPr/>
          <p:nvPr/>
        </p:nvGrpSpPr>
        <p:grpSpPr>
          <a:xfrm>
            <a:off x="0" y="22398"/>
            <a:ext cx="8046846" cy="6156880"/>
            <a:chOff x="103809" y="-29672"/>
            <a:chExt cx="7850440" cy="6106251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72BBF4CF-1ADC-4512-9561-FF72E7E9E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9" y="-29672"/>
              <a:ext cx="7366386" cy="5216643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257B6142-75CC-41FF-A08E-E6CAD484A793}"/>
                </a:ext>
              </a:extLst>
            </p:cNvPr>
            <p:cNvGrpSpPr/>
            <p:nvPr/>
          </p:nvGrpSpPr>
          <p:grpSpPr>
            <a:xfrm>
              <a:off x="1233047" y="-8400"/>
              <a:ext cx="6721202" cy="6084979"/>
              <a:chOff x="1247115" y="-8400"/>
              <a:chExt cx="6721202" cy="6084979"/>
            </a:xfrm>
          </p:grpSpPr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4EDB4C50-ADC9-4EE1-B439-C54B6E3AFC9C}"/>
                  </a:ext>
                </a:extLst>
              </p:cNvPr>
              <p:cNvSpPr txBox="1"/>
              <p:nvPr/>
            </p:nvSpPr>
            <p:spPr>
              <a:xfrm>
                <a:off x="1247115" y="4661716"/>
                <a:ext cx="5112568" cy="139363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ja-JP" altLang="en-US" sz="2000" dirty="0">
                    <a:ln w="28575"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ロイヤルガーデン南仲之町</a:t>
                </a:r>
                <a:r>
                  <a:rPr lang="en-US" altLang="ja-JP" sz="2000" dirty="0">
                    <a:ln w="28575"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3F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2000" dirty="0">
                    <a:ln w="28575">
                      <a:noFill/>
                    </a:ln>
                    <a:effectLst>
                      <a:glow rad="1270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が</a:t>
                </a:r>
                <a:r>
                  <a:rPr lang="ja-JP" altLang="en-US" sz="2000" dirty="0">
                    <a:ln w="28575"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成約</a:t>
                </a:r>
                <a:r>
                  <a:rPr lang="ja-JP" altLang="en-US" sz="2000" dirty="0">
                    <a:ln w="28575">
                      <a:noFill/>
                    </a:ln>
                    <a:effectLst>
                      <a:glow rad="1270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しました！</a:t>
                </a:r>
                <a:endParaRPr lang="en-US" altLang="ja-JP" sz="2000" dirty="0">
                  <a:ln w="28575">
                    <a:noFill/>
                  </a:ln>
                  <a:effectLst>
                    <a:glow rad="127000">
                      <a:schemeClr val="bg1"/>
                    </a:glow>
                  </a:effectLst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2000" dirty="0">
                    <a:ln w="28575">
                      <a:noFill/>
                    </a:ln>
                    <a:effectLst>
                      <a:glow rad="1270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たくさんのお問合せ、</a:t>
                </a:r>
                <a:endParaRPr lang="en-US" altLang="ja-JP" sz="2000" dirty="0">
                  <a:ln w="28575">
                    <a:noFill/>
                  </a:ln>
                  <a:effectLst>
                    <a:glow rad="127000">
                      <a:schemeClr val="bg1"/>
                    </a:glow>
                  </a:effectLst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2000" dirty="0">
                    <a:ln w="28575">
                      <a:noFill/>
                    </a:ln>
                    <a:effectLst>
                      <a:glow rad="1270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ありがとうございました。</a:t>
                </a:r>
                <a:endParaRPr lang="en-US" altLang="ja-JP" sz="2000" dirty="0">
                  <a:ln w="28575">
                    <a:noFill/>
                  </a:ln>
                  <a:effectLst>
                    <a:glow rad="127000">
                      <a:schemeClr val="bg1"/>
                    </a:glow>
                  </a:effectLst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endParaRPr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0B4CB1D9-B499-4B9D-AC67-EF1AEB0EF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LineDrawing trans="2000" pencilSize="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7927" y="1864915"/>
                <a:ext cx="2420647" cy="2119915"/>
              </a:xfrm>
              <a:prstGeom prst="rect">
                <a:avLst/>
              </a:prstGeom>
            </p:spPr>
          </p:pic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82E87FAC-1F9F-459D-8F5B-A98FD06355D5}"/>
                  </a:ext>
                </a:extLst>
              </p:cNvPr>
              <p:cNvSpPr txBox="1"/>
              <p:nvPr/>
            </p:nvSpPr>
            <p:spPr>
              <a:xfrm>
                <a:off x="1556919" y="-8400"/>
                <a:ext cx="641139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8000" b="1" spc="1100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Bold" panose="020B0602020203020207" pitchFamily="50" charset="-128"/>
                  </a:rPr>
                  <a:t>成約御礼</a:t>
                </a:r>
              </a:p>
            </p:txBody>
          </p: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CDCBFF22-068E-4D1C-B664-02712691C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9094" y="3377785"/>
                <a:ext cx="1666865" cy="2698794"/>
              </a:xfrm>
              <a:prstGeom prst="rect">
                <a:avLst/>
              </a:prstGeom>
            </p:spPr>
          </p:pic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7E4D051-CF6B-4DD4-A347-DA0BDED00E7A}"/>
              </a:ext>
            </a:extLst>
          </p:cNvPr>
          <p:cNvGrpSpPr/>
          <p:nvPr/>
        </p:nvGrpSpPr>
        <p:grpSpPr>
          <a:xfrm flipH="1">
            <a:off x="-4384167" y="3953020"/>
            <a:ext cx="1346120" cy="1687537"/>
            <a:chOff x="6517530" y="7128506"/>
            <a:chExt cx="1100985" cy="140336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30FF3F2-F934-44EC-8B2A-C053ED3F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530" y="7128506"/>
              <a:ext cx="1100985" cy="1205458"/>
            </a:xfrm>
            <a:prstGeom prst="rect">
              <a:avLst/>
            </a:prstGeom>
          </p:spPr>
        </p:pic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F58E11E7-08FB-47C2-9A1E-45359C35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107" y="7956024"/>
              <a:ext cx="808241" cy="575845"/>
            </a:xfrm>
            <a:prstGeom prst="rect">
              <a:avLst/>
            </a:prstGeom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02126BD-A7C2-4930-9857-FFE11ADFCD51}"/>
              </a:ext>
            </a:extLst>
          </p:cNvPr>
          <p:cNvGrpSpPr/>
          <p:nvPr/>
        </p:nvGrpSpPr>
        <p:grpSpPr>
          <a:xfrm>
            <a:off x="-216698" y="6144991"/>
            <a:ext cx="7985051" cy="2102181"/>
            <a:chOff x="-208823" y="6649612"/>
            <a:chExt cx="7985051" cy="2102181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1C5B990D-D64B-46C7-B226-162531827957}"/>
                </a:ext>
              </a:extLst>
            </p:cNvPr>
            <p:cNvSpPr/>
            <p:nvPr/>
          </p:nvSpPr>
          <p:spPr>
            <a:xfrm>
              <a:off x="86479" y="6649612"/>
              <a:ext cx="7398250" cy="1813953"/>
            </a:xfrm>
            <a:prstGeom prst="roundRect">
              <a:avLst>
                <a:gd name="adj" fmla="val 359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90F2DBD-3D43-401D-B330-18B2F692CDD0}"/>
                </a:ext>
              </a:extLst>
            </p:cNvPr>
            <p:cNvSpPr txBox="1"/>
            <p:nvPr/>
          </p:nvSpPr>
          <p:spPr>
            <a:xfrm>
              <a:off x="-208823" y="6683029"/>
              <a:ext cx="7985051" cy="915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ja-JP" altLang="en-US" sz="160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新規物件が売り出されると、その物件に興味を持ったお客様が集まります。</a:t>
              </a:r>
              <a:endParaRPr kumimoji="1" lang="en-US" altLang="ja-JP" sz="16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ja-JP" altLang="en-US" sz="160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でも購入できるのは</a:t>
              </a:r>
              <a:r>
                <a:rPr kumimoji="1" lang="ja-JP" altLang="en-US" b="1" dirty="0">
                  <a:solidFill>
                    <a:srgbClr val="FF0000"/>
                  </a:solidFill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１組だけ</a:t>
              </a:r>
              <a:r>
                <a:rPr kumimoji="1" lang="ja-JP" altLang="en-US" sz="160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･･･</a:t>
              </a:r>
              <a:endParaRPr kumimoji="1" lang="en-US" altLang="ja-JP" sz="16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ja-JP" altLang="en-US" sz="160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購入できなかったお客様は今でも新規物件を待っています。</a:t>
              </a: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88065B2E-7ECF-432E-B920-C0BE3EED0A70}"/>
                </a:ext>
              </a:extLst>
            </p:cNvPr>
            <p:cNvSpPr txBox="1"/>
            <p:nvPr/>
          </p:nvSpPr>
          <p:spPr>
            <a:xfrm>
              <a:off x="413268" y="7609173"/>
              <a:ext cx="6930620" cy="114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ja-JP" altLang="en-US" sz="160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まだまだ、ご近所で物件をお探しの方が多数いらっしゃいます！</a:t>
              </a:r>
              <a:endParaRPr lang="en-US" altLang="ja-JP" sz="16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endParaRPr>
            </a:p>
            <a:p>
              <a:pPr algn="ctr">
                <a:lnSpc>
                  <a:spcPct val="110000"/>
                </a:lnSpc>
              </a:pPr>
              <a:r>
                <a:rPr lang="ja-JP" altLang="en-US" sz="160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買いたい方がいらっしゃる今が</a:t>
              </a:r>
              <a:r>
                <a:rPr lang="ja-JP" altLang="en-US" sz="1600" b="1" dirty="0">
                  <a:solidFill>
                    <a:srgbClr val="FF0000"/>
                  </a:solidFill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チャンス</a:t>
              </a:r>
              <a:r>
                <a:rPr lang="en-US" altLang="ja-JP" sz="1600" b="1" dirty="0">
                  <a:solidFill>
                    <a:srgbClr val="FF0000"/>
                  </a:solidFill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!!</a:t>
              </a:r>
              <a:r>
                <a:rPr lang="ja-JP" altLang="en-US" sz="160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です。</a:t>
              </a:r>
              <a:endParaRPr lang="en-US" altLang="ja-JP" sz="16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ja-JP" altLang="en-US" sz="1600" dirty="0">
                  <a:effectLst/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不動産の売却をお考えでしたら是非</a:t>
              </a:r>
              <a:r>
                <a:rPr kumimoji="1" lang="en-US" altLang="ja-JP" sz="1600" dirty="0">
                  <a:effectLst/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!!</a:t>
              </a:r>
              <a:r>
                <a:rPr kumimoji="1" lang="ja-JP" altLang="en-US" sz="1600" dirty="0">
                  <a:effectLst/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 あおの不動産までお電話下さい。</a:t>
              </a:r>
            </a:p>
            <a:p>
              <a:pPr algn="ctr">
                <a:lnSpc>
                  <a:spcPct val="110000"/>
                </a:lnSpc>
              </a:pPr>
              <a:endParaRPr lang="en-US" altLang="ja-JP" sz="16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F9C8C92C-1804-4F0E-81F2-20AE7371D1F9}"/>
              </a:ext>
            </a:extLst>
          </p:cNvPr>
          <p:cNvGrpSpPr>
            <a:grpSpLocks noChangeAspect="1"/>
          </p:cNvGrpSpPr>
          <p:nvPr/>
        </p:nvGrpSpPr>
        <p:grpSpPr>
          <a:xfrm>
            <a:off x="-2395083" y="4342953"/>
            <a:ext cx="1001197" cy="1680750"/>
            <a:chOff x="1211980" y="4350293"/>
            <a:chExt cx="794601" cy="1333929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2A6AEB43-5BA7-439C-800A-ABF1954A8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570" y="4853887"/>
              <a:ext cx="694011" cy="830335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98406D4E-1A7F-4C34-999C-E5FCB2453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980" y="4350293"/>
              <a:ext cx="775936" cy="979716"/>
            </a:xfrm>
            <a:prstGeom prst="rect">
              <a:avLst/>
            </a:prstGeom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72C2E52C-5BA2-43D0-85A9-5C81596B3E0B}"/>
              </a:ext>
            </a:extLst>
          </p:cNvPr>
          <p:cNvGrpSpPr/>
          <p:nvPr/>
        </p:nvGrpSpPr>
        <p:grpSpPr>
          <a:xfrm>
            <a:off x="-2906146" y="1216224"/>
            <a:ext cx="1097082" cy="2013354"/>
            <a:chOff x="-961857" y="6006257"/>
            <a:chExt cx="1097082" cy="2013354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0FE27CA1-CBB7-440D-A019-296668C20F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961857" y="6006257"/>
              <a:ext cx="1097082" cy="1795885"/>
              <a:chOff x="6552916" y="4293478"/>
              <a:chExt cx="870700" cy="1425308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37430EAA-8540-4B53-B89C-A0DBC9C5F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0232" y="4859981"/>
                <a:ext cx="681903" cy="858805"/>
              </a:xfrm>
              <a:prstGeom prst="rect">
                <a:avLst/>
              </a:prstGeom>
            </p:spPr>
          </p:pic>
          <p:pic>
            <p:nvPicPr>
              <p:cNvPr id="52" name="図 51">
                <a:extLst>
                  <a:ext uri="{FF2B5EF4-FFF2-40B4-BE49-F238E27FC236}">
                    <a16:creationId xmlns:a16="http://schemas.microsoft.com/office/drawing/2014/main" id="{AC138053-86F9-448C-ACCB-5B41E5873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84304">
                <a:off x="6552916" y="4293478"/>
                <a:ext cx="870700" cy="1081677"/>
              </a:xfrm>
              <a:prstGeom prst="rect">
                <a:avLst/>
              </a:prstGeom>
            </p:spPr>
          </p:pic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5A3EBD68-DE15-4C84-8DC7-B911AC25F425}"/>
                </a:ext>
              </a:extLst>
            </p:cNvPr>
            <p:cNvSpPr txBox="1"/>
            <p:nvPr/>
          </p:nvSpPr>
          <p:spPr>
            <a:xfrm>
              <a:off x="-885836" y="7742612"/>
              <a:ext cx="843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b="1">
                  <a:effectLst>
                    <a:glow rad="127000">
                      <a:schemeClr val="bg1"/>
                    </a:glow>
                  </a:effectLst>
                </a:rPr>
                <a:t>梅津 遼太</a:t>
              </a:r>
              <a:endParaRPr kumimoji="1" lang="en-US" altLang="ja-JP" sz="12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37D1C908-E70E-456E-86DB-85D45D6902FB}"/>
              </a:ext>
            </a:extLst>
          </p:cNvPr>
          <p:cNvGrpSpPr/>
          <p:nvPr/>
        </p:nvGrpSpPr>
        <p:grpSpPr>
          <a:xfrm>
            <a:off x="201646" y="4152326"/>
            <a:ext cx="1151410" cy="2018531"/>
            <a:chOff x="-1943228" y="6004403"/>
            <a:chExt cx="1151410" cy="201853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AE3F4823-B096-4171-89A7-582FEC113F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943228" y="6004403"/>
              <a:ext cx="1151410" cy="1798230"/>
              <a:chOff x="5438165" y="4287186"/>
              <a:chExt cx="913821" cy="1427167"/>
            </a:xfrm>
          </p:grpSpPr>
          <p:pic>
            <p:nvPicPr>
              <p:cNvPr id="58" name="図 57">
                <a:extLst>
                  <a:ext uri="{FF2B5EF4-FFF2-40B4-BE49-F238E27FC236}">
                    <a16:creationId xmlns:a16="http://schemas.microsoft.com/office/drawing/2014/main" id="{02D6EDC0-D342-49D8-99C1-EA7F4E75E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8332" y="4920013"/>
                <a:ext cx="805856" cy="794340"/>
              </a:xfrm>
              <a:prstGeom prst="rect">
                <a:avLst/>
              </a:prstGeom>
            </p:spPr>
          </p:pic>
          <p:pic>
            <p:nvPicPr>
              <p:cNvPr id="59" name="図 58">
                <a:extLst>
                  <a:ext uri="{FF2B5EF4-FFF2-40B4-BE49-F238E27FC236}">
                    <a16:creationId xmlns:a16="http://schemas.microsoft.com/office/drawing/2014/main" id="{20004D87-6DF5-446B-B40E-7A37C45EA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7079" flipH="1">
                <a:off x="5438165" y="4287186"/>
                <a:ext cx="913821" cy="1164032"/>
              </a:xfrm>
              <a:prstGeom prst="rect">
                <a:avLst/>
              </a:prstGeom>
            </p:spPr>
          </p:pic>
        </p:grp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675CC29-5F0B-470C-86D3-49AE3EDCFCBA}"/>
                </a:ext>
              </a:extLst>
            </p:cNvPr>
            <p:cNvSpPr txBox="1"/>
            <p:nvPr/>
          </p:nvSpPr>
          <p:spPr>
            <a:xfrm>
              <a:off x="-1691977" y="7745935"/>
              <a:ext cx="689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b="1" dirty="0">
                  <a:effectLst>
                    <a:glow rad="127000">
                      <a:schemeClr val="bg1"/>
                    </a:glow>
                  </a:effectLst>
                </a:rPr>
                <a:t>内輪 龍</a:t>
              </a:r>
              <a:endParaRPr kumimoji="1" lang="en-US" altLang="ja-JP" sz="12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8B1F26B9-2B05-48AD-8A49-90A7C4DF53CE}"/>
              </a:ext>
            </a:extLst>
          </p:cNvPr>
          <p:cNvGrpSpPr/>
          <p:nvPr/>
        </p:nvGrpSpPr>
        <p:grpSpPr>
          <a:xfrm>
            <a:off x="-2402708" y="6307299"/>
            <a:ext cx="1053105" cy="1992943"/>
            <a:chOff x="-2402708" y="6307299"/>
            <a:chExt cx="1053105" cy="1992943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0043DEC3-0BFA-4A6D-A432-A12F62166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402708" y="6307299"/>
              <a:ext cx="1053105" cy="1753770"/>
              <a:chOff x="4533448" y="3517696"/>
              <a:chExt cx="835798" cy="1391880"/>
            </a:xfrm>
          </p:grpSpPr>
          <p:pic>
            <p:nvPicPr>
              <p:cNvPr id="66" name="図 65">
                <a:extLst>
                  <a:ext uri="{FF2B5EF4-FFF2-40B4-BE49-F238E27FC236}">
                    <a16:creationId xmlns:a16="http://schemas.microsoft.com/office/drawing/2014/main" id="{2C02AEF9-82A1-4E1F-B038-72528D750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49215" y="4016639"/>
                <a:ext cx="709012" cy="892937"/>
              </a:xfrm>
              <a:prstGeom prst="rect">
                <a:avLst/>
              </a:prstGeom>
            </p:spPr>
          </p:pic>
          <p:pic>
            <p:nvPicPr>
              <p:cNvPr id="68" name="図 67">
                <a:extLst>
                  <a:ext uri="{FF2B5EF4-FFF2-40B4-BE49-F238E27FC236}">
                    <a16:creationId xmlns:a16="http://schemas.microsoft.com/office/drawing/2014/main" id="{C8C936F1-2F3A-4457-90CC-0F541BC7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19577">
                <a:off x="4533448" y="3517696"/>
                <a:ext cx="835798" cy="1040344"/>
              </a:xfrm>
              <a:prstGeom prst="rect">
                <a:avLst/>
              </a:prstGeom>
            </p:spPr>
          </p:pic>
        </p:grp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3E2C4A5C-0886-4A39-B610-1A109A932ECC}"/>
                </a:ext>
              </a:extLst>
            </p:cNvPr>
            <p:cNvSpPr txBox="1"/>
            <p:nvPr/>
          </p:nvSpPr>
          <p:spPr>
            <a:xfrm>
              <a:off x="-2278564" y="8023243"/>
              <a:ext cx="843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>
                  <a:effectLst>
                    <a:glow rad="127000">
                      <a:schemeClr val="bg1"/>
                    </a:glow>
                  </a:effectLst>
                </a:rPr>
                <a:t>磯塚 啓宏</a:t>
              </a:r>
              <a:endParaRPr kumimoji="1" lang="en-US" altLang="ja-JP" sz="12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66FE4F6-57FC-47EC-93FC-7489581CC91D}"/>
              </a:ext>
            </a:extLst>
          </p:cNvPr>
          <p:cNvSpPr txBox="1"/>
          <p:nvPr/>
        </p:nvSpPr>
        <p:spPr>
          <a:xfrm>
            <a:off x="7548882" y="6571926"/>
            <a:ext cx="4942948" cy="7280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000" dirty="0">
                <a:ln w="28575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勝占町中須</a:t>
            </a: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の</a:t>
            </a:r>
            <a:r>
              <a:rPr lang="ja-JP" altLang="en-US" sz="2000" dirty="0">
                <a:ln w="28575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中古戸建</a:t>
            </a: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の</a:t>
            </a:r>
            <a:endParaRPr lang="en-US" altLang="ja-JP" sz="2000" dirty="0">
              <a:ln w="28575">
                <a:noFill/>
              </a:ln>
              <a:effectLst>
                <a:glow rad="127000">
                  <a:schemeClr val="bg1"/>
                </a:glow>
              </a:effectLst>
              <a:latin typeface="JKゴシックM" panose="02000600000000000000" pitchFamily="2" charset="-128"/>
              <a:ea typeface="JKゴシックM" panose="02000600000000000000" pitchFamily="2" charset="-128"/>
              <a:cs typeface="源柔ゴシックL Heavy" panose="020B0702020203020207" pitchFamily="50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売却のお手伝いが出来ました。</a:t>
            </a:r>
            <a:endParaRPr lang="en-US" altLang="ja-JP" sz="2000" dirty="0">
              <a:ln w="28575">
                <a:noFill/>
              </a:ln>
              <a:effectLst>
                <a:glow rad="127000">
                  <a:schemeClr val="bg1"/>
                </a:glow>
              </a:effectLst>
              <a:latin typeface="JKゴシックM" panose="02000600000000000000" pitchFamily="2" charset="-128"/>
              <a:ea typeface="JKゴシックM" panose="02000600000000000000" pitchFamily="2" charset="-128"/>
              <a:cs typeface="源柔ゴシックL Heavy" panose="020B0702020203020207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CF869C2-8405-45AE-8ACA-7971A0A5AD04}"/>
              </a:ext>
            </a:extLst>
          </p:cNvPr>
          <p:cNvSpPr txBox="1"/>
          <p:nvPr/>
        </p:nvSpPr>
        <p:spPr>
          <a:xfrm>
            <a:off x="7713658" y="7566298"/>
            <a:ext cx="4942948" cy="140519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000" dirty="0">
                <a:ln w="28575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勝占町中須</a:t>
            </a: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の</a:t>
            </a:r>
            <a:r>
              <a:rPr lang="ja-JP" altLang="en-US" sz="2000" dirty="0">
                <a:ln w="28575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中古戸建</a:t>
            </a: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が</a:t>
            </a:r>
            <a:endParaRPr lang="en-US" altLang="ja-JP" sz="2000" dirty="0">
              <a:ln w="28575">
                <a:noFill/>
              </a:ln>
              <a:effectLst>
                <a:glow rad="127000">
                  <a:schemeClr val="bg1"/>
                </a:glow>
              </a:effectLst>
              <a:latin typeface="JKゴシックM" panose="02000600000000000000" pitchFamily="2" charset="-128"/>
              <a:ea typeface="JKゴシックM" panose="02000600000000000000" pitchFamily="2" charset="-128"/>
              <a:cs typeface="源柔ゴシックL Heavy" panose="020B0702020203020207" pitchFamily="50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 dirty="0">
                <a:ln w="28575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オープンハウス</a:t>
            </a: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で</a:t>
            </a:r>
            <a:r>
              <a:rPr lang="ja-JP" altLang="en-US" sz="2000" dirty="0">
                <a:ln w="28575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成約</a:t>
            </a: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しました！</a:t>
            </a:r>
            <a:endParaRPr lang="en-US" altLang="ja-JP" sz="2000" dirty="0">
              <a:ln w="28575">
                <a:noFill/>
              </a:ln>
              <a:effectLst>
                <a:glow rad="127000">
                  <a:schemeClr val="bg1"/>
                </a:glow>
              </a:effectLst>
              <a:latin typeface="JKゴシックM" panose="02000600000000000000" pitchFamily="2" charset="-128"/>
              <a:ea typeface="JKゴシックM" panose="02000600000000000000" pitchFamily="2" charset="-128"/>
              <a:cs typeface="源柔ゴシックL Heavy" panose="020B0702020203020207" pitchFamily="50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たくさんのお問合せ、</a:t>
            </a:r>
            <a:endParaRPr lang="en-US" altLang="ja-JP" sz="2000" dirty="0">
              <a:ln w="28575">
                <a:noFill/>
              </a:ln>
              <a:effectLst>
                <a:glow rad="127000">
                  <a:schemeClr val="bg1"/>
                </a:glow>
              </a:effectLst>
              <a:latin typeface="JKゴシックM" panose="02000600000000000000" pitchFamily="2" charset="-128"/>
              <a:ea typeface="JKゴシックM" panose="02000600000000000000" pitchFamily="2" charset="-128"/>
              <a:cs typeface="源柔ゴシックL Heavy" panose="020B0702020203020207" pitchFamily="50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 dirty="0">
                <a:ln w="28575">
                  <a:noFill/>
                </a:ln>
                <a:effectLst>
                  <a:glow rad="127000">
                    <a:schemeClr val="bg1"/>
                  </a:glow>
                </a:effectLst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rPr>
              <a:t>ありがとうございました。</a:t>
            </a:r>
            <a:endParaRPr lang="en-US" altLang="ja-JP" sz="2000" dirty="0">
              <a:ln w="28575">
                <a:noFill/>
              </a:ln>
              <a:effectLst>
                <a:glow rad="127000">
                  <a:schemeClr val="bg1"/>
                </a:glow>
              </a:effectLst>
              <a:latin typeface="JKゴシックM" panose="02000600000000000000" pitchFamily="2" charset="-128"/>
              <a:ea typeface="JKゴシックM" panose="02000600000000000000" pitchFamily="2" charset="-128"/>
              <a:cs typeface="源柔ゴシックL Heavy" panose="020B0702020203020207" pitchFamily="50" charset="-128"/>
            </a:endParaRPr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9EB3C40B-C452-4295-8DED-08EC2F4A1EFB}"/>
              </a:ext>
            </a:extLst>
          </p:cNvPr>
          <p:cNvGrpSpPr/>
          <p:nvPr/>
        </p:nvGrpSpPr>
        <p:grpSpPr>
          <a:xfrm>
            <a:off x="1" y="8560944"/>
            <a:ext cx="5105741" cy="1309745"/>
            <a:chOff x="1" y="8560944"/>
            <a:chExt cx="5105741" cy="1309745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B18515EF-7ED7-4991-BA9F-49A30C02E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96" r="242" b="37151"/>
            <a:stretch/>
          </p:blipFill>
          <p:spPr>
            <a:xfrm>
              <a:off x="1" y="8560944"/>
              <a:ext cx="5105741" cy="1154306"/>
            </a:xfrm>
            <a:prstGeom prst="rect">
              <a:avLst/>
            </a:prstGeom>
          </p:spPr>
        </p:pic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E115FCCC-1FD4-40B5-8B55-295468514F31}"/>
                </a:ext>
              </a:extLst>
            </p:cNvPr>
            <p:cNvSpPr txBox="1"/>
            <p:nvPr/>
          </p:nvSpPr>
          <p:spPr>
            <a:xfrm>
              <a:off x="142192" y="9678329"/>
              <a:ext cx="4810932" cy="192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※</a:t>
              </a:r>
              <a:r>
                <a:rPr kumimoji="1" lang="ja-JP" altLang="en-US" sz="6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調査提供先：日本トレンドリサーチ　調査方法：インターネット調査　調査概要：</a:t>
              </a:r>
              <a:r>
                <a:rPr kumimoji="1" lang="en-US" altLang="ja-JP" sz="6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2021</a:t>
              </a:r>
              <a:r>
                <a:rPr kumimoji="1" lang="ja-JP" altLang="en-US" sz="6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年</a:t>
              </a:r>
              <a:r>
                <a:rPr kumimoji="1" lang="en-US" altLang="ja-JP" sz="6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</a:t>
              </a:r>
              <a:r>
                <a:rPr kumimoji="1" lang="ja-JP" altLang="en-US" sz="6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月サイトのイメージ調査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27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図 257">
            <a:extLst>
              <a:ext uri="{FF2B5EF4-FFF2-40B4-BE49-F238E27FC236}">
                <a16:creationId xmlns:a16="http://schemas.microsoft.com/office/drawing/2014/main" id="{9B5480FD-4798-4133-BA7E-6A54F7319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78" b="28725"/>
          <a:stretch/>
        </p:blipFill>
        <p:spPr>
          <a:xfrm>
            <a:off x="2064071" y="13186"/>
            <a:ext cx="5855302" cy="71565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29A98470-59E3-4B96-97BE-E044F866E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64" b="10343"/>
          <a:stretch/>
        </p:blipFill>
        <p:spPr>
          <a:xfrm>
            <a:off x="-1" y="4726671"/>
            <a:ext cx="7561263" cy="1122427"/>
          </a:xfrm>
          <a:prstGeom prst="rect">
            <a:avLst/>
          </a:prstGeom>
        </p:spPr>
      </p:pic>
      <p:pic>
        <p:nvPicPr>
          <p:cNvPr id="254" name="図 253">
            <a:extLst>
              <a:ext uri="{FF2B5EF4-FFF2-40B4-BE49-F238E27FC236}">
                <a16:creationId xmlns:a16="http://schemas.microsoft.com/office/drawing/2014/main" id="{5A32B0FD-05A6-46D7-B0FD-6BF68BFEC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28" y="4010735"/>
            <a:ext cx="3584493" cy="770156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868309C-39E6-4921-A63B-1D495FF6B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56" y="1846315"/>
            <a:ext cx="3888408" cy="91381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B1CDF21-6D8E-4D99-B0CB-45A6D515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7" y="1456640"/>
            <a:ext cx="3584493" cy="1386324"/>
          </a:xfrm>
          <a:prstGeom prst="rect">
            <a:avLst/>
          </a:prstGeom>
        </p:spPr>
      </p:pic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FD68A9DD-3A53-49DC-AF78-46A036152FB4}"/>
              </a:ext>
            </a:extLst>
          </p:cNvPr>
          <p:cNvSpPr txBox="1"/>
          <p:nvPr/>
        </p:nvSpPr>
        <p:spPr>
          <a:xfrm>
            <a:off x="4800835" y="5933491"/>
            <a:ext cx="18774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 dirty="0">
                <a:solidFill>
                  <a:srgbClr val="EE0000"/>
                </a:solidFill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あおの不動産</a:t>
            </a:r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では、</a:t>
            </a:r>
            <a:endParaRPr lang="en-US" altLang="ja-JP" sz="12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私たち不動産のプロが</a:t>
            </a:r>
            <a:endParaRPr lang="en-US" altLang="ja-JP" sz="12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不動産売買で失敗しない</a:t>
            </a:r>
            <a:endParaRPr lang="en-US" altLang="ja-JP" sz="12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ためのノウハウをご用意</a:t>
            </a:r>
            <a:endParaRPr lang="en-US" altLang="ja-JP" sz="12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しております。お客様が</a:t>
            </a:r>
            <a:endParaRPr lang="en-US" altLang="ja-JP" sz="12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安心して不動産を売買で</a:t>
            </a:r>
            <a:endParaRPr lang="en-US" altLang="ja-JP" sz="12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きるよう精一杯サポート</a:t>
            </a:r>
            <a:endParaRPr lang="en-US" altLang="ja-JP" sz="12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/>
            <a:r>
              <a:rPr lang="ja-JP" altLang="en-US" sz="120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させて頂きます。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FF4CD47-326F-43FC-A959-D2E8E6A1D143}"/>
              </a:ext>
            </a:extLst>
          </p:cNvPr>
          <p:cNvSpPr txBox="1"/>
          <p:nvPr/>
        </p:nvSpPr>
        <p:spPr>
          <a:xfrm>
            <a:off x="8706751" y="7852894"/>
            <a:ext cx="80663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8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梅津 遼太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A7CAB255-BB07-4C2D-B415-FB2443D75629}"/>
              </a:ext>
            </a:extLst>
          </p:cNvPr>
          <p:cNvSpPr txBox="1"/>
          <p:nvPr/>
        </p:nvSpPr>
        <p:spPr>
          <a:xfrm>
            <a:off x="1095169" y="5908325"/>
            <a:ext cx="3338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住宅ローンのご相談は</a:t>
            </a:r>
            <a:endParaRPr lang="en-US" altLang="ja-JP" sz="2000" b="1" dirty="0">
              <a:latin typeface="JKゴシックM" panose="02000600000000000000" pitchFamily="2" charset="-128"/>
              <a:ea typeface="JKゴシックM" panose="02000600000000000000" pitchFamily="2" charset="-128"/>
            </a:endParaRPr>
          </a:p>
          <a:p>
            <a:r>
              <a:rPr lang="ja-JP" altLang="en-US" sz="2000" b="1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私たちにお任せ下さい！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76536BF6-4E99-4CF5-9AB8-CA057BA0C149}"/>
              </a:ext>
            </a:extLst>
          </p:cNvPr>
          <p:cNvSpPr txBox="1"/>
          <p:nvPr/>
        </p:nvSpPr>
        <p:spPr>
          <a:xfrm>
            <a:off x="1180345" y="6620561"/>
            <a:ext cx="28216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仕事メモ書き" panose="02000600000000000000" pitchFamily="2" charset="-128"/>
                <a:ea typeface="仕事メモ書き" panose="02000600000000000000" pitchFamily="2" charset="-128"/>
              </a:rPr>
              <a:t>●</a:t>
            </a:r>
            <a:r>
              <a:rPr lang="ja-JP" altLang="en-US" sz="1400" b="1" dirty="0">
                <a:latin typeface="仕事メモ書き" panose="02000600000000000000" pitchFamily="2" charset="-128"/>
                <a:ea typeface="仕事メモ書き" panose="02000600000000000000" pitchFamily="2" charset="-128"/>
              </a:rPr>
              <a:t> </a:t>
            </a:r>
            <a:r>
              <a:rPr lang="ja-JP" altLang="en-US" sz="14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勤続年数が少ない･･･</a:t>
            </a:r>
            <a:endParaRPr lang="en-US" altLang="ja-JP" sz="1400" b="1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r>
              <a:rPr lang="ja-JP" altLang="en-US" sz="1400" b="1" dirty="0">
                <a:solidFill>
                  <a:srgbClr val="00B0F0"/>
                </a:solidFill>
                <a:latin typeface="仕事メモ書き" panose="02000600000000000000" pitchFamily="2" charset="-128"/>
                <a:ea typeface="仕事メモ書き" panose="02000600000000000000" pitchFamily="2" charset="-128"/>
              </a:rPr>
              <a:t>●</a:t>
            </a:r>
            <a:r>
              <a:rPr lang="ja-JP" altLang="en-US" sz="1400" b="1" dirty="0">
                <a:latin typeface="仕事メモ書き" panose="02000600000000000000" pitchFamily="2" charset="-128"/>
                <a:ea typeface="仕事メモ書き" panose="02000600000000000000" pitchFamily="2" charset="-128"/>
              </a:rPr>
              <a:t> </a:t>
            </a:r>
            <a:r>
              <a:rPr lang="ja-JP" altLang="en-US" sz="14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車のローンを組んだばかり･･･</a:t>
            </a:r>
            <a:endParaRPr lang="en-US" altLang="ja-JP" sz="1400" b="1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r>
              <a:rPr lang="ja-JP" altLang="en-US" sz="1400" b="1" dirty="0">
                <a:solidFill>
                  <a:srgbClr val="00B0F0"/>
                </a:solidFill>
                <a:latin typeface="仕事メモ書き" panose="02000600000000000000" pitchFamily="2" charset="-128"/>
                <a:ea typeface="仕事メモ書き" panose="02000600000000000000" pitchFamily="2" charset="-128"/>
              </a:rPr>
              <a:t>●</a:t>
            </a:r>
            <a:r>
              <a:rPr lang="ja-JP" altLang="en-US" sz="1400" b="1" dirty="0">
                <a:latin typeface="仕事メモ書き" panose="02000600000000000000" pitchFamily="2" charset="-128"/>
                <a:ea typeface="仕事メモ書き" panose="02000600000000000000" pitchFamily="2" charset="-128"/>
              </a:rPr>
              <a:t> </a:t>
            </a:r>
            <a:r>
              <a:rPr lang="ja-JP" altLang="en-US" sz="14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自己資金がない･･･</a:t>
            </a:r>
            <a:endParaRPr lang="en-US" altLang="ja-JP" sz="1400" b="1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r>
              <a:rPr lang="ja-JP" altLang="en-US" sz="1400" b="1" dirty="0">
                <a:solidFill>
                  <a:srgbClr val="00B0F0"/>
                </a:solidFill>
                <a:latin typeface="仕事メモ書き" panose="02000600000000000000" pitchFamily="2" charset="-128"/>
                <a:ea typeface="仕事メモ書き" panose="02000600000000000000" pitchFamily="2" charset="-128"/>
              </a:rPr>
              <a:t>●</a:t>
            </a:r>
            <a:r>
              <a:rPr lang="ja-JP" altLang="en-US" sz="1400" b="1" dirty="0">
                <a:latin typeface="仕事メモ書き" panose="02000600000000000000" pitchFamily="2" charset="-128"/>
                <a:ea typeface="仕事メモ書き" panose="02000600000000000000" pitchFamily="2" charset="-128"/>
              </a:rPr>
              <a:t> </a:t>
            </a:r>
            <a:r>
              <a:rPr lang="ja-JP" altLang="en-US" sz="14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他社で断られた･･･</a:t>
            </a: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4864CAC6-9E66-4F45-AB6C-ECF58C622199}"/>
              </a:ext>
            </a:extLst>
          </p:cNvPr>
          <p:cNvSpPr txBox="1"/>
          <p:nvPr/>
        </p:nvSpPr>
        <p:spPr>
          <a:xfrm>
            <a:off x="3825942" y="3446557"/>
            <a:ext cx="2792752" cy="120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おおよその査定価格を</a:t>
            </a:r>
            <a:endParaRPr lang="en-US" altLang="ja-JP" sz="1700" dirty="0">
              <a:latin typeface="JKゴシックM" panose="02000600000000000000" pitchFamily="2" charset="-128"/>
              <a:ea typeface="JKゴシックM" panose="02000600000000000000" pitchFamily="2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知りたいだけでも</a:t>
            </a:r>
            <a:r>
              <a:rPr lang="en-US" altLang="ja-JP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OK</a:t>
            </a:r>
            <a:r>
              <a:rPr lang="ja-JP" altLang="en-US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です</a:t>
            </a:r>
            <a:r>
              <a:rPr lang="en-US" altLang="ja-JP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!</a:t>
            </a:r>
          </a:p>
          <a:p>
            <a:pPr algn="ctr">
              <a:lnSpc>
                <a:spcPct val="110000"/>
              </a:lnSpc>
            </a:pPr>
            <a:r>
              <a:rPr lang="ja-JP" altLang="en-US" sz="1700" dirty="0">
                <a:solidFill>
                  <a:srgbClr val="FF0000"/>
                </a:solidFill>
                <a:latin typeface="JKゴシックM" panose="02000600000000000000" pitchFamily="2" charset="-128"/>
                <a:ea typeface="JKゴシックM" panose="02000600000000000000" pitchFamily="2" charset="-128"/>
              </a:rPr>
              <a:t>査定</a:t>
            </a:r>
            <a:r>
              <a:rPr lang="ja-JP" altLang="en-US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や</a:t>
            </a:r>
            <a:r>
              <a:rPr lang="ja-JP" altLang="en-US" sz="1700" dirty="0">
                <a:solidFill>
                  <a:srgbClr val="EE0000"/>
                </a:solidFill>
                <a:latin typeface="JKゴシックM" panose="02000600000000000000" pitchFamily="2" charset="-128"/>
                <a:ea typeface="JKゴシックM" panose="02000600000000000000" pitchFamily="2" charset="-128"/>
              </a:rPr>
              <a:t>相談料</a:t>
            </a:r>
            <a:r>
              <a:rPr lang="ja-JP" altLang="en-US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は</a:t>
            </a:r>
            <a:r>
              <a:rPr lang="ja-JP" altLang="en-US" sz="1700" dirty="0">
                <a:solidFill>
                  <a:srgbClr val="EE0000"/>
                </a:solidFill>
                <a:latin typeface="JKゴシックM" panose="02000600000000000000" pitchFamily="2" charset="-128"/>
                <a:ea typeface="JKゴシックM" panose="02000600000000000000" pitchFamily="2" charset="-128"/>
              </a:rPr>
              <a:t>無料</a:t>
            </a:r>
            <a:r>
              <a:rPr lang="ja-JP" altLang="en-US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です！</a:t>
            </a:r>
            <a:endParaRPr lang="en-US" altLang="ja-JP" sz="1700" dirty="0">
              <a:latin typeface="JKゴシックM" panose="02000600000000000000" pitchFamily="2" charset="-128"/>
              <a:ea typeface="JKゴシックM" panose="02000600000000000000" pitchFamily="2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17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お気軽にお電話下さい！</a:t>
            </a: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BAAD95-80D8-418F-B0AE-4501970C0942}"/>
              </a:ext>
            </a:extLst>
          </p:cNvPr>
          <p:cNvSpPr txBox="1"/>
          <p:nvPr/>
        </p:nvSpPr>
        <p:spPr>
          <a:xfrm>
            <a:off x="3991528" y="4040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1800" dirty="0">
              <a:latin typeface="JKゴシックM" panose="02000600000000000000" pitchFamily="2" charset="-128"/>
              <a:ea typeface="JKゴシックM" panose="02000600000000000000" pitchFamily="2" charset="-128"/>
            </a:endParaRPr>
          </a:p>
        </p:txBody>
      </p:sp>
      <p:pic>
        <p:nvPicPr>
          <p:cNvPr id="106" name="図 105">
            <a:extLst>
              <a:ext uri="{FF2B5EF4-FFF2-40B4-BE49-F238E27FC236}">
                <a16:creationId xmlns:a16="http://schemas.microsoft.com/office/drawing/2014/main" id="{E9697DA1-C01F-4F49-917B-2EEFA2B07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366">
            <a:off x="2461557" y="3948770"/>
            <a:ext cx="284514" cy="337861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7092E412-C8B1-489C-AF41-2B628AD75157}"/>
              </a:ext>
            </a:extLst>
          </p:cNvPr>
          <p:cNvGrpSpPr>
            <a:grpSpLocks noChangeAspect="1"/>
          </p:cNvGrpSpPr>
          <p:nvPr/>
        </p:nvGrpSpPr>
        <p:grpSpPr>
          <a:xfrm>
            <a:off x="50202" y="5973547"/>
            <a:ext cx="1163758" cy="1651114"/>
            <a:chOff x="4256530" y="1796952"/>
            <a:chExt cx="1238040" cy="1756504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143DCAD-CD05-4FEF-9ED1-E22CE9F828ED}"/>
                </a:ext>
              </a:extLst>
            </p:cNvPr>
            <p:cNvSpPr txBox="1"/>
            <p:nvPr/>
          </p:nvSpPr>
          <p:spPr>
            <a:xfrm>
              <a:off x="4373386" y="3294924"/>
              <a:ext cx="944489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8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天羽 あゆみ</a:t>
              </a: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DC315B4-8E30-414C-A395-77256D294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530" y="1796952"/>
              <a:ext cx="1238040" cy="1355519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CFF3182E-D942-43C1-9C84-FE7A0A3EC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5550" y="2730154"/>
              <a:ext cx="856242" cy="617151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973F57F-6669-44CE-9E70-E4828DC761C7}"/>
              </a:ext>
            </a:extLst>
          </p:cNvPr>
          <p:cNvGrpSpPr>
            <a:grpSpLocks noChangeAspect="1"/>
          </p:cNvGrpSpPr>
          <p:nvPr/>
        </p:nvGrpSpPr>
        <p:grpSpPr>
          <a:xfrm>
            <a:off x="8627232" y="6095877"/>
            <a:ext cx="965671" cy="1540217"/>
            <a:chOff x="8895546" y="7727475"/>
            <a:chExt cx="1020178" cy="1627154"/>
          </a:xfrm>
        </p:grpSpPr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325AF4F6-4712-4B65-B30E-12E4A8DD8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95546" y="8487233"/>
              <a:ext cx="879970" cy="867396"/>
            </a:xfrm>
            <a:prstGeom prst="rect">
              <a:avLst/>
            </a:prstGeom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96E60CC1-8BC7-4038-97D6-64D8A25D5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546" y="7727475"/>
              <a:ext cx="1020178" cy="1267374"/>
            </a:xfrm>
            <a:prstGeom prst="rect">
              <a:avLst/>
            </a:prstGeom>
          </p:spPr>
        </p:pic>
      </p:grp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8E6D27A8-69B8-42C8-B0E4-C273CA8EAC98}"/>
              </a:ext>
            </a:extLst>
          </p:cNvPr>
          <p:cNvSpPr txBox="1"/>
          <p:nvPr/>
        </p:nvSpPr>
        <p:spPr>
          <a:xfrm>
            <a:off x="98607" y="31336"/>
            <a:ext cx="7301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spc="-150" dirty="0">
                <a:solidFill>
                  <a:srgbClr val="0070C0"/>
                </a:solidFill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不動産</a:t>
            </a:r>
            <a:r>
              <a:rPr kumimoji="1" lang="ja-JP" altLang="en-US" sz="3600" b="1" spc="-150" dirty="0">
                <a:ln w="3175">
                  <a:solidFill>
                    <a:schemeClr val="tx1"/>
                  </a:solidFill>
                </a:ln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を査定したいんだけど</a:t>
            </a:r>
            <a:r>
              <a:rPr kumimoji="1" lang="en-US" altLang="ja-JP" sz="3600" b="1" spc="-150" dirty="0">
                <a:ln w="3175">
                  <a:solidFill>
                    <a:schemeClr val="tx1"/>
                  </a:solidFill>
                </a:ln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…</a:t>
            </a: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17CFDE12-AB3A-4536-909C-0D51A7110286}"/>
              </a:ext>
            </a:extLst>
          </p:cNvPr>
          <p:cNvSpPr txBox="1"/>
          <p:nvPr/>
        </p:nvSpPr>
        <p:spPr>
          <a:xfrm>
            <a:off x="3982370" y="1186796"/>
            <a:ext cx="232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JKゴシックM" panose="02000600000000000000" pitchFamily="2" charset="-128"/>
                <a:ea typeface="JKゴシックM" panose="02000600000000000000" pitchFamily="2" charset="-128"/>
              </a:rPr>
              <a:t>一括査定サイトに</a:t>
            </a:r>
            <a:r>
              <a:rPr kumimoji="1" lang="ja-JP" altLang="en-US" sz="1600" dirty="0">
                <a:solidFill>
                  <a:srgbClr val="FF0000"/>
                </a:solidFill>
                <a:latin typeface="JKゴシックM" panose="02000600000000000000" pitchFamily="2" charset="-128"/>
                <a:ea typeface="JKゴシックM" panose="02000600000000000000" pitchFamily="2" charset="-128"/>
                <a:cs typeface="HG創英角ｺﾞｼｯｸUB"/>
              </a:rPr>
              <a:t>　</a:t>
            </a:r>
            <a:endParaRPr kumimoji="1" lang="ja-JP" altLang="en-US" sz="1600" dirty="0">
              <a:latin typeface="JKゴシックM" panose="02000600000000000000" pitchFamily="2" charset="-128"/>
              <a:ea typeface="JKゴシックM" panose="02000600000000000000" pitchFamily="2" charset="-128"/>
              <a:cs typeface="HG創英角ｺﾞｼｯｸUB"/>
            </a:endParaRPr>
          </a:p>
        </p:txBody>
      </p:sp>
      <p:grpSp>
        <p:nvGrpSpPr>
          <p:cNvPr id="171" name="グループ化 170">
            <a:extLst>
              <a:ext uri="{FF2B5EF4-FFF2-40B4-BE49-F238E27FC236}">
                <a16:creationId xmlns:a16="http://schemas.microsoft.com/office/drawing/2014/main" id="{7527E408-6117-4222-9B57-F8509985EE94}"/>
              </a:ext>
            </a:extLst>
          </p:cNvPr>
          <p:cNvGrpSpPr/>
          <p:nvPr/>
        </p:nvGrpSpPr>
        <p:grpSpPr>
          <a:xfrm rot="21391601">
            <a:off x="4028115" y="1457359"/>
            <a:ext cx="2802370" cy="769441"/>
            <a:chOff x="2104185" y="1683036"/>
            <a:chExt cx="2802370" cy="769441"/>
          </a:xfrm>
        </p:grpSpPr>
        <p:sp>
          <p:nvSpPr>
            <p:cNvPr id="172" name="テキスト ボックス 171">
              <a:extLst>
                <a:ext uri="{FF2B5EF4-FFF2-40B4-BE49-F238E27FC236}">
                  <a16:creationId xmlns:a16="http://schemas.microsoft.com/office/drawing/2014/main" id="{B05CC9FD-3A63-442C-9051-65AEABC05D74}"/>
                </a:ext>
              </a:extLst>
            </p:cNvPr>
            <p:cNvSpPr txBox="1"/>
            <p:nvPr/>
          </p:nvSpPr>
          <p:spPr>
            <a:xfrm rot="2460">
              <a:off x="2104185" y="1683036"/>
              <a:ext cx="28023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400" dirty="0">
                  <a:ln w="19050">
                    <a:solidFill>
                      <a:srgbClr val="FF0000"/>
                    </a:solidFill>
                  </a:ln>
                  <a:solidFill>
                    <a:srgbClr val="EE0000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HG創英角ｺﾞｼｯｸUB"/>
                </a:rPr>
                <a:t>うんざり</a:t>
              </a:r>
              <a:r>
                <a:rPr kumimoji="1" lang="ja-JP" altLang="en-US" sz="4400" dirty="0">
                  <a:ln w="19050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HG創英角ｺﾞｼｯｸUB"/>
                </a:rPr>
                <a:t>　</a:t>
              </a:r>
              <a:endParaRPr kumimoji="1" lang="ja-JP" altLang="en-US" sz="4400" dirty="0">
                <a:ln w="19050">
                  <a:solidFill>
                    <a:srgbClr val="FF0000"/>
                  </a:solidFill>
                </a:ln>
                <a:latin typeface="けいふぉんと" panose="02000600000000000000" pitchFamily="2" charset="-128"/>
                <a:ea typeface="けいふぉんと" panose="02000600000000000000" pitchFamily="2" charset="-128"/>
                <a:cs typeface="HG創英角ｺﾞｼｯｸUB"/>
              </a:endParaRPr>
            </a:p>
          </p:txBody>
        </p:sp>
        <p:pic>
          <p:nvPicPr>
            <p:cNvPr id="173" name="図 172">
              <a:extLst>
                <a:ext uri="{FF2B5EF4-FFF2-40B4-BE49-F238E27FC236}">
                  <a16:creationId xmlns:a16="http://schemas.microsoft.com/office/drawing/2014/main" id="{6E63D459-1456-4F76-AA36-9933CDCA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8928">
              <a:off x="4247157" y="1792839"/>
              <a:ext cx="277545" cy="427982"/>
            </a:xfrm>
            <a:prstGeom prst="rect">
              <a:avLst/>
            </a:prstGeom>
          </p:spPr>
        </p:pic>
      </p:grp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D30AB5EB-ADBE-44A6-AEF1-859034E21C7F}"/>
              </a:ext>
            </a:extLst>
          </p:cNvPr>
          <p:cNvSpPr txBox="1"/>
          <p:nvPr/>
        </p:nvSpPr>
        <p:spPr>
          <a:xfrm>
            <a:off x="4249504" y="2154426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spc="-150" dirty="0">
                <a:latin typeface="JKゴシックM" panose="02000600000000000000" pitchFamily="2" charset="-128"/>
                <a:ea typeface="JKゴシックM" panose="02000600000000000000" pitchFamily="2" charset="-128"/>
                <a:cs typeface="HG創英角ｺﾞｼｯｸUB"/>
              </a:rPr>
              <a:t>した経験はありませんか？</a:t>
            </a: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A0441720-36D0-4AC7-900B-90A1DAAB01DB}"/>
              </a:ext>
            </a:extLst>
          </p:cNvPr>
          <p:cNvSpPr txBox="1"/>
          <p:nvPr/>
        </p:nvSpPr>
        <p:spPr>
          <a:xfrm>
            <a:off x="861022" y="1078016"/>
            <a:ext cx="3084593" cy="154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ja-JP" altLang="en-US" sz="17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自宅の売却相場価格を</a:t>
            </a:r>
            <a:endParaRPr kumimoji="1" lang="en-US" altLang="ja-JP" sz="1700" b="1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>
              <a:lnSpc>
                <a:spcPct val="110000"/>
              </a:lnSpc>
            </a:pPr>
            <a:r>
              <a:rPr kumimoji="1" lang="ja-JP" altLang="en-US" sz="17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知たくて</a:t>
            </a:r>
            <a:r>
              <a:rPr lang="ja-JP" altLang="en-US" sz="1700" b="1" dirty="0">
                <a:solidFill>
                  <a:srgbClr val="EE0000"/>
                </a:solidFill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一括査定サイト</a:t>
            </a:r>
            <a:r>
              <a:rPr lang="ja-JP" altLang="en-US" sz="17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に</a:t>
            </a:r>
            <a:endParaRPr lang="en-US" altLang="ja-JP" sz="1700" b="1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17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依頼したら、複数の不動産</a:t>
            </a:r>
            <a:endParaRPr lang="en-US" altLang="ja-JP" sz="1700" b="1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>
              <a:lnSpc>
                <a:spcPct val="110000"/>
              </a:lnSpc>
            </a:pPr>
            <a:r>
              <a:rPr lang="ja-JP" altLang="en-US" sz="17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業者から何回も</a:t>
            </a:r>
            <a:r>
              <a:rPr lang="ja-JP" altLang="en-US" sz="1700" b="1" spc="-15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電話</a:t>
            </a:r>
            <a:r>
              <a:rPr kumimoji="1" lang="ja-JP" altLang="en-US" sz="1700" b="1" spc="-15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が</a:t>
            </a:r>
            <a:endParaRPr kumimoji="1" lang="en-US" altLang="ja-JP" sz="1700" b="1" spc="-15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algn="ctr">
              <a:lnSpc>
                <a:spcPct val="110000"/>
              </a:lnSpc>
            </a:pPr>
            <a:r>
              <a:rPr kumimoji="1" lang="ja-JP" altLang="en-US" sz="1700" b="1" spc="-150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あって対応に</a:t>
            </a:r>
            <a:r>
              <a:rPr kumimoji="1" lang="ja-JP" altLang="en-US" sz="2000" b="1" spc="-150" dirty="0">
                <a:solidFill>
                  <a:srgbClr val="EE0000"/>
                </a:solidFill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うんざり</a:t>
            </a:r>
            <a:r>
              <a:rPr kumimoji="1" lang="ja-JP" altLang="en-US" sz="1700" b="1" dirty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。</a:t>
            </a:r>
            <a:endParaRPr kumimoji="1" lang="en-US" altLang="ja-JP" sz="1700" b="1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</p:txBody>
      </p:sp>
      <p:grpSp>
        <p:nvGrpSpPr>
          <p:cNvPr id="209" name="グループ化 208">
            <a:extLst>
              <a:ext uri="{FF2B5EF4-FFF2-40B4-BE49-F238E27FC236}">
                <a16:creationId xmlns:a16="http://schemas.microsoft.com/office/drawing/2014/main" id="{22017C1D-F244-44C1-BE09-9D18BEB4FE1B}"/>
              </a:ext>
            </a:extLst>
          </p:cNvPr>
          <p:cNvGrpSpPr/>
          <p:nvPr/>
        </p:nvGrpSpPr>
        <p:grpSpPr>
          <a:xfrm>
            <a:off x="59632" y="3568156"/>
            <a:ext cx="3325216" cy="1079582"/>
            <a:chOff x="3176281" y="3585098"/>
            <a:chExt cx="3329344" cy="1079582"/>
          </a:xfrm>
        </p:grpSpPr>
        <p:sp>
          <p:nvSpPr>
            <p:cNvPr id="214" name="テキスト ボックス 213">
              <a:extLst>
                <a:ext uri="{FF2B5EF4-FFF2-40B4-BE49-F238E27FC236}">
                  <a16:creationId xmlns:a16="http://schemas.microsoft.com/office/drawing/2014/main" id="{EC32D010-CF99-4DF0-BFFA-ED580301505A}"/>
                </a:ext>
              </a:extLst>
            </p:cNvPr>
            <p:cNvSpPr txBox="1"/>
            <p:nvPr/>
          </p:nvSpPr>
          <p:spPr>
            <a:xfrm rot="120000">
              <a:off x="3176281" y="3585098"/>
              <a:ext cx="33293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200" b="1" spc="-300" dirty="0">
                  <a:latin typeface="うずらフォント" panose="02000609000000000000" pitchFamily="1" charset="-128"/>
                  <a:ea typeface="うずらフォント" panose="02000609000000000000" pitchFamily="1" charset="-128"/>
                </a:rPr>
                <a:t>ただ</a:t>
              </a:r>
              <a:r>
                <a:rPr kumimoji="1" lang="ja-JP" altLang="en-US" sz="1800" b="1" spc="-300" dirty="0">
                  <a:latin typeface="うずらフォント" panose="02000609000000000000" pitchFamily="1" charset="-128"/>
                  <a:ea typeface="うずらフォント" panose="02000609000000000000" pitchFamily="1" charset="-128"/>
                </a:rPr>
                <a:t>、</a:t>
              </a:r>
              <a:r>
                <a:rPr kumimoji="1" lang="ja-JP" altLang="en-US" sz="2200" b="1" spc="-300" dirty="0">
                  <a:latin typeface="うずらフォント" panose="02000609000000000000" pitchFamily="1" charset="-128"/>
                  <a:ea typeface="うずらフォント" panose="02000609000000000000" pitchFamily="1" charset="-128"/>
                </a:rPr>
                <a:t>そうは言っても･･･</a:t>
              </a:r>
              <a:endParaRPr kumimoji="1" lang="en-US" altLang="ja-JP" sz="2200" b="1" spc="-300" dirty="0">
                <a:latin typeface="うずらフォント" panose="02000609000000000000" pitchFamily="1" charset="-128"/>
                <a:ea typeface="うずらフォント" panose="02000609000000000000" pitchFamily="1" charset="-128"/>
              </a:endParaRPr>
            </a:p>
          </p:txBody>
        </p:sp>
        <p:sp>
          <p:nvSpPr>
            <p:cNvPr id="215" name="テキスト ボックス 214">
              <a:extLst>
                <a:ext uri="{FF2B5EF4-FFF2-40B4-BE49-F238E27FC236}">
                  <a16:creationId xmlns:a16="http://schemas.microsoft.com/office/drawing/2014/main" id="{73025008-F6DF-4808-B29E-B0E2F9E86621}"/>
                </a:ext>
              </a:extLst>
            </p:cNvPr>
            <p:cNvSpPr txBox="1"/>
            <p:nvPr/>
          </p:nvSpPr>
          <p:spPr>
            <a:xfrm>
              <a:off x="3333044" y="4000203"/>
              <a:ext cx="2496085" cy="664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ja-JP" altLang="en-US" sz="1800" b="1" spc="-300" dirty="0">
                  <a:latin typeface="うずらフォント" panose="02000609000000000000" pitchFamily="1" charset="-128"/>
                  <a:ea typeface="うずらフォント" panose="02000609000000000000" pitchFamily="1" charset="-128"/>
                </a:rPr>
                <a:t>ちょっと査定価格を</a:t>
              </a:r>
              <a:endParaRPr kumimoji="1" lang="en-US" altLang="ja-JP" sz="1800" b="1" spc="-300" dirty="0">
                <a:latin typeface="うずらフォント" panose="02000609000000000000" pitchFamily="1" charset="-128"/>
                <a:ea typeface="うずらフォント" panose="02000609000000000000" pitchFamily="1" charset="-128"/>
              </a:endParaRPr>
            </a:p>
            <a:p>
              <a:pPr>
                <a:lnSpc>
                  <a:spcPct val="110000"/>
                </a:lnSpc>
              </a:pPr>
              <a:r>
                <a:rPr kumimoji="1" lang="ja-JP" altLang="en-US" sz="1800" b="1" spc="-300" dirty="0">
                  <a:latin typeface="うずらフォント" panose="02000609000000000000" pitchFamily="1" charset="-128"/>
                  <a:ea typeface="うずらフォント" panose="02000609000000000000" pitchFamily="1" charset="-128"/>
                </a:rPr>
                <a:t>知りいだけなんですけど～</a:t>
              </a: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C863E6FF-2704-4563-944D-DDFF0EAB5D50}"/>
              </a:ext>
            </a:extLst>
          </p:cNvPr>
          <p:cNvGrpSpPr/>
          <p:nvPr/>
        </p:nvGrpSpPr>
        <p:grpSpPr>
          <a:xfrm>
            <a:off x="-334312" y="2898428"/>
            <a:ext cx="7829130" cy="494034"/>
            <a:chOff x="-277971" y="2922431"/>
            <a:chExt cx="7679629" cy="494034"/>
          </a:xfrm>
        </p:grpSpPr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A3FB69EF-2C10-4FF2-8CA6-9B95536D7523}"/>
                </a:ext>
              </a:extLst>
            </p:cNvPr>
            <p:cNvSpPr/>
            <p:nvPr/>
          </p:nvSpPr>
          <p:spPr>
            <a:xfrm>
              <a:off x="109984" y="2922431"/>
              <a:ext cx="7291674" cy="494034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テキスト ボックス 181">
              <a:extLst>
                <a:ext uri="{FF2B5EF4-FFF2-40B4-BE49-F238E27FC236}">
                  <a16:creationId xmlns:a16="http://schemas.microsoft.com/office/drawing/2014/main" id="{B70BEBB1-A214-4536-B7AA-9F67473FAD58}"/>
                </a:ext>
              </a:extLst>
            </p:cNvPr>
            <p:cNvSpPr txBox="1"/>
            <p:nvPr/>
          </p:nvSpPr>
          <p:spPr>
            <a:xfrm>
              <a:off x="-277971" y="2948975"/>
              <a:ext cx="7534083" cy="45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ja-JP" altLang="en-US" sz="2000" spc="-150" dirty="0">
                  <a:ln w="3175">
                    <a:noFill/>
                  </a:ln>
                  <a:solidFill>
                    <a:schemeClr val="bg1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ＤＦＰ太丸ゴシック体"/>
                </a:rPr>
                <a:t>一括査定サイトにご依頼される前に是非一度、</a:t>
              </a:r>
              <a:r>
                <a:rPr lang="ja-JP" altLang="en-US" sz="2000" spc="-150" dirty="0">
                  <a:ln w="3175">
                    <a:noFill/>
                  </a:ln>
                  <a:solidFill>
                    <a:schemeClr val="bg1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ＤＦＰ太丸ゴシック体"/>
                </a:rPr>
                <a:t>お電話</a:t>
              </a:r>
              <a:r>
                <a:rPr kumimoji="1" lang="ja-JP" altLang="en-US" sz="2000" spc="-150" dirty="0">
                  <a:ln w="3175">
                    <a:noFill/>
                  </a:ln>
                  <a:solidFill>
                    <a:schemeClr val="bg1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ＤＦＰ太丸ゴシック体"/>
                </a:rPr>
                <a:t>ください！</a:t>
              </a:r>
              <a:endParaRPr kumimoji="1" lang="en-US" altLang="ja-JP" sz="2000" spc="-150" dirty="0">
                <a:ln w="3175">
                  <a:noFill/>
                </a:ln>
                <a:solidFill>
                  <a:schemeClr val="bg1"/>
                </a:solidFill>
                <a:latin typeface="けいふぉんと" panose="02000600000000000000" pitchFamily="2" charset="-128"/>
                <a:ea typeface="けいふぉんと" panose="02000600000000000000" pitchFamily="2" charset="-128"/>
                <a:cs typeface="ＤＦＰ太丸ゴシック体"/>
              </a:endParaRP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6611FFCF-DFEB-4B7D-B6A5-FF1E06DFEE65}"/>
              </a:ext>
            </a:extLst>
          </p:cNvPr>
          <p:cNvGrpSpPr>
            <a:grpSpLocks noChangeAspect="1"/>
          </p:cNvGrpSpPr>
          <p:nvPr/>
        </p:nvGrpSpPr>
        <p:grpSpPr>
          <a:xfrm>
            <a:off x="6544503" y="954212"/>
            <a:ext cx="939999" cy="1665893"/>
            <a:chOff x="6507586" y="888195"/>
            <a:chExt cx="989474" cy="1753573"/>
          </a:xfrm>
        </p:grpSpPr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9401F676-AD39-45EA-AD84-C9593D2A8756}"/>
                </a:ext>
              </a:extLst>
            </p:cNvPr>
            <p:cNvGrpSpPr/>
            <p:nvPr/>
          </p:nvGrpSpPr>
          <p:grpSpPr>
            <a:xfrm>
              <a:off x="6507586" y="888195"/>
              <a:ext cx="989474" cy="1544196"/>
              <a:chOff x="7048582" y="2730787"/>
              <a:chExt cx="989474" cy="1544196"/>
            </a:xfrm>
          </p:grpSpPr>
          <p:pic>
            <p:nvPicPr>
              <p:cNvPr id="179" name="図 178">
                <a:extLst>
                  <a:ext uri="{FF2B5EF4-FFF2-40B4-BE49-F238E27FC236}">
                    <a16:creationId xmlns:a16="http://schemas.microsoft.com/office/drawing/2014/main" id="{A41CE5C6-8C9A-4B54-B9EC-E73DE69E1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048582" y="3361173"/>
                <a:ext cx="927061" cy="913810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D51365DB-A3FF-42B2-BA39-935867157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2348">
                <a:off x="7064260" y="2730787"/>
                <a:ext cx="973796" cy="1173248"/>
              </a:xfrm>
              <a:prstGeom prst="rect">
                <a:avLst/>
              </a:prstGeom>
            </p:spPr>
          </p:pic>
        </p:grpSp>
        <p:sp>
          <p:nvSpPr>
            <p:cNvPr id="181" name="テキスト ボックス 180">
              <a:extLst>
                <a:ext uri="{FF2B5EF4-FFF2-40B4-BE49-F238E27FC236}">
                  <a16:creationId xmlns:a16="http://schemas.microsoft.com/office/drawing/2014/main" id="{5A747458-7A70-45D9-978A-153816168287}"/>
                </a:ext>
              </a:extLst>
            </p:cNvPr>
            <p:cNvSpPr txBox="1"/>
            <p:nvPr/>
          </p:nvSpPr>
          <p:spPr>
            <a:xfrm>
              <a:off x="6558231" y="2383236"/>
              <a:ext cx="927987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80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磯塚 啓宏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CE66206-8B79-459C-A466-4533DB66B67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3913036" y="5951735"/>
            <a:ext cx="882756" cy="1461274"/>
            <a:chOff x="8007681" y="6207598"/>
            <a:chExt cx="949200" cy="1571265"/>
          </a:xfrm>
        </p:grpSpPr>
        <p:pic>
          <p:nvPicPr>
            <p:cNvPr id="235" name="図 234">
              <a:extLst>
                <a:ext uri="{FF2B5EF4-FFF2-40B4-BE49-F238E27FC236}">
                  <a16:creationId xmlns:a16="http://schemas.microsoft.com/office/drawing/2014/main" id="{F3072CD7-7B2C-4FD3-BCC0-E719BB434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125" y="6855123"/>
              <a:ext cx="758121" cy="92374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FFB10355-2BCA-443A-AA09-31D80319B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7681" y="6207598"/>
              <a:ext cx="949200" cy="1198484"/>
            </a:xfrm>
            <a:prstGeom prst="rect">
              <a:avLst/>
            </a:prstGeom>
          </p:spPr>
        </p:pic>
      </p:grp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2B8D82B2-2B8B-42B4-A4CD-606EA19A5933}"/>
              </a:ext>
            </a:extLst>
          </p:cNvPr>
          <p:cNvSpPr txBox="1"/>
          <p:nvPr/>
        </p:nvSpPr>
        <p:spPr>
          <a:xfrm>
            <a:off x="4023675" y="7377562"/>
            <a:ext cx="89422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8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鴨川 龍一</a:t>
            </a:r>
          </a:p>
        </p:txBody>
      </p:sp>
      <p:grpSp>
        <p:nvGrpSpPr>
          <p:cNvPr id="122" name="グループ化 121">
            <a:extLst>
              <a:ext uri="{FF2B5EF4-FFF2-40B4-BE49-F238E27FC236}">
                <a16:creationId xmlns:a16="http://schemas.microsoft.com/office/drawing/2014/main" id="{1726FC56-527D-41C6-A5EE-DBD42C0FE996}"/>
              </a:ext>
            </a:extLst>
          </p:cNvPr>
          <p:cNvGrpSpPr/>
          <p:nvPr/>
        </p:nvGrpSpPr>
        <p:grpSpPr>
          <a:xfrm>
            <a:off x="-35803" y="7442279"/>
            <a:ext cx="7693967" cy="3233013"/>
            <a:chOff x="-58229" y="7448300"/>
            <a:chExt cx="7693967" cy="3233013"/>
          </a:xfrm>
        </p:grpSpPr>
        <p:pic>
          <p:nvPicPr>
            <p:cNvPr id="128" name="図 127">
              <a:extLst>
                <a:ext uri="{FF2B5EF4-FFF2-40B4-BE49-F238E27FC236}">
                  <a16:creationId xmlns:a16="http://schemas.microsoft.com/office/drawing/2014/main" id="{D170236C-9FDA-4697-9F6A-00DE11629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210" y="7943497"/>
              <a:ext cx="622067" cy="810742"/>
            </a:xfrm>
            <a:prstGeom prst="rect">
              <a:avLst/>
            </a:prstGeom>
          </p:spPr>
        </p:pic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00109EFD-01D8-4993-8C15-051354835C12}"/>
                </a:ext>
              </a:extLst>
            </p:cNvPr>
            <p:cNvGrpSpPr/>
            <p:nvPr/>
          </p:nvGrpSpPr>
          <p:grpSpPr>
            <a:xfrm>
              <a:off x="2566449" y="7470282"/>
              <a:ext cx="2615803" cy="2677512"/>
              <a:chOff x="3149269" y="9171154"/>
              <a:chExt cx="3205291" cy="3280906"/>
            </a:xfrm>
          </p:grpSpPr>
          <p:pic>
            <p:nvPicPr>
              <p:cNvPr id="244" name="図 243">
                <a:extLst>
                  <a:ext uri="{FF2B5EF4-FFF2-40B4-BE49-F238E27FC236}">
                    <a16:creationId xmlns:a16="http://schemas.microsoft.com/office/drawing/2014/main" id="{6BE8C78A-03A9-4D63-BBB0-146317E2F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6561" y="9171154"/>
                <a:ext cx="3067999" cy="3280906"/>
              </a:xfrm>
              <a:prstGeom prst="rect">
                <a:avLst/>
              </a:prstGeom>
            </p:spPr>
          </p:pic>
          <p:sp>
            <p:nvSpPr>
              <p:cNvPr id="245" name="テキスト ボックス 244">
                <a:extLst>
                  <a:ext uri="{FF2B5EF4-FFF2-40B4-BE49-F238E27FC236}">
                    <a16:creationId xmlns:a16="http://schemas.microsoft.com/office/drawing/2014/main" id="{03EDDB3B-9A48-4D4B-B2B0-C750A23CC0AF}"/>
                  </a:ext>
                </a:extLst>
              </p:cNvPr>
              <p:cNvSpPr txBox="1"/>
              <p:nvPr/>
            </p:nvSpPr>
            <p:spPr>
              <a:xfrm>
                <a:off x="3360221" y="10045202"/>
                <a:ext cx="2733392" cy="605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612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源柔ゴシックL Heavy" panose="020B0702020203020207" pitchFamily="50" charset="-128"/>
                    <a:ea typeface="源柔ゴシックL Heavy" panose="020B0702020203020207" pitchFamily="50" charset="-128"/>
                    <a:cs typeface="源柔ゴシックL Heavy" panose="020B0702020203020207" pitchFamily="50" charset="-128"/>
                  </a:rPr>
                  <a:t>不動産売却王</a:t>
                </a:r>
              </a:p>
            </p:txBody>
          </p:sp>
          <p:sp>
            <p:nvSpPr>
              <p:cNvPr id="246" name="テキスト ボックス 245">
                <a:extLst>
                  <a:ext uri="{FF2B5EF4-FFF2-40B4-BE49-F238E27FC236}">
                    <a16:creationId xmlns:a16="http://schemas.microsoft.com/office/drawing/2014/main" id="{C513C1C7-3BFF-4C67-BEB5-AE8CCA5809CD}"/>
                  </a:ext>
                </a:extLst>
              </p:cNvPr>
              <p:cNvSpPr txBox="1"/>
              <p:nvPr/>
            </p:nvSpPr>
            <p:spPr>
              <a:xfrm>
                <a:off x="3149269" y="9321649"/>
                <a:ext cx="2818885" cy="805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959" b="1" dirty="0">
                    <a:solidFill>
                      <a:srgbClr val="0000DE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</a:rPr>
                  <a:t>WEB</a:t>
                </a:r>
                <a:r>
                  <a:rPr lang="ja-JP" altLang="en-US" sz="1306" dirty="0">
                    <a:latin typeface="JKゴシックM" panose="02000600000000000000" pitchFamily="2" charset="-128"/>
                    <a:ea typeface="JKゴシックM" panose="02000600000000000000" pitchFamily="2" charset="-128"/>
                  </a:rPr>
                  <a:t>であなたの不動産の</a:t>
                </a:r>
                <a:endParaRPr lang="en-US" altLang="ja-JP" sz="1306" dirty="0">
                  <a:latin typeface="JKゴシックM" panose="02000600000000000000" pitchFamily="2" charset="-128"/>
                  <a:ea typeface="JKゴシックM" panose="02000600000000000000" pitchFamily="2" charset="-128"/>
                </a:endParaRPr>
              </a:p>
              <a:p>
                <a:pPr algn="ctr"/>
                <a:r>
                  <a:rPr lang="ja-JP" altLang="en-US" sz="1306" dirty="0">
                    <a:latin typeface="JKゴシックM" panose="02000600000000000000" pitchFamily="2" charset="-128"/>
                    <a:ea typeface="JKゴシックM" panose="02000600000000000000" pitchFamily="2" charset="-128"/>
                  </a:rPr>
                  <a:t>価格が</a:t>
                </a:r>
                <a:r>
                  <a:rPr lang="ja-JP" altLang="en-US" sz="1714" b="1" dirty="0">
                    <a:solidFill>
                      <a:srgbClr val="0000DE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</a:rPr>
                  <a:t>すぐ</a:t>
                </a:r>
                <a:r>
                  <a:rPr lang="ja-JP" altLang="en-US" sz="1306" dirty="0">
                    <a:latin typeface="JKゴシックM" panose="02000600000000000000" pitchFamily="2" charset="-128"/>
                    <a:ea typeface="JKゴシックM" panose="02000600000000000000" pitchFamily="2" charset="-128"/>
                  </a:rPr>
                  <a:t>にわかる！</a:t>
                </a:r>
              </a:p>
            </p:txBody>
          </p:sp>
          <p:sp>
            <p:nvSpPr>
              <p:cNvPr id="247" name="テキスト ボックス 246">
                <a:extLst>
                  <a:ext uri="{FF2B5EF4-FFF2-40B4-BE49-F238E27FC236}">
                    <a16:creationId xmlns:a16="http://schemas.microsoft.com/office/drawing/2014/main" id="{F358BF90-7910-4C19-93B9-FA5DA164EC7E}"/>
                  </a:ext>
                </a:extLst>
              </p:cNvPr>
              <p:cNvSpPr txBox="1"/>
              <p:nvPr/>
            </p:nvSpPr>
            <p:spPr>
              <a:xfrm>
                <a:off x="3807920" y="10525684"/>
                <a:ext cx="2206246" cy="28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898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無料クイック自動査定システム</a:t>
                </a:r>
              </a:p>
            </p:txBody>
          </p:sp>
          <p:pic>
            <p:nvPicPr>
              <p:cNvPr id="248" name="図 247">
                <a:extLst>
                  <a:ext uri="{FF2B5EF4-FFF2-40B4-BE49-F238E27FC236}">
                    <a16:creationId xmlns:a16="http://schemas.microsoft.com/office/drawing/2014/main" id="{A7298D57-044E-4911-839B-EAAAE342DC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biLevel thresh="50000"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saturation sat="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1" t="8234" r="9162" b="6241"/>
              <a:stretch/>
            </p:blipFill>
            <p:spPr>
              <a:xfrm>
                <a:off x="5238344" y="11408279"/>
                <a:ext cx="762661" cy="719353"/>
              </a:xfrm>
              <a:prstGeom prst="rect">
                <a:avLst/>
              </a:prstGeom>
            </p:spPr>
          </p:pic>
          <p:sp>
            <p:nvSpPr>
              <p:cNvPr id="249" name="テキスト ボックス 248">
                <a:extLst>
                  <a:ext uri="{FF2B5EF4-FFF2-40B4-BE49-F238E27FC236}">
                    <a16:creationId xmlns:a16="http://schemas.microsoft.com/office/drawing/2014/main" id="{57A63604-D038-400B-9D22-B9E052D90DE4}"/>
                  </a:ext>
                </a:extLst>
              </p:cNvPr>
              <p:cNvSpPr txBox="1"/>
              <p:nvPr/>
            </p:nvSpPr>
            <p:spPr>
              <a:xfrm>
                <a:off x="3960612" y="11426270"/>
                <a:ext cx="1451974" cy="482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653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※</a:t>
                </a:r>
                <a:r>
                  <a:rPr lang="ja-JP" altLang="en-US" sz="653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売却物件のおおよその</a:t>
                </a:r>
                <a:endParaRPr lang="en-US" altLang="ja-JP" sz="653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r>
                  <a:rPr lang="ja-JP" altLang="en-US" sz="653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　価格を自動回答で即座</a:t>
                </a:r>
                <a:endParaRPr lang="en-US" altLang="ja-JP" sz="653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r>
                  <a:rPr lang="ja-JP" altLang="en-US" sz="653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　に知ることができます。</a:t>
                </a:r>
              </a:p>
            </p:txBody>
          </p:sp>
          <p:grpSp>
            <p:nvGrpSpPr>
              <p:cNvPr id="250" name="グループ化 249">
                <a:extLst>
                  <a:ext uri="{FF2B5EF4-FFF2-40B4-BE49-F238E27FC236}">
                    <a16:creationId xmlns:a16="http://schemas.microsoft.com/office/drawing/2014/main" id="{3B6C662D-4A0C-48A5-BA6C-97BCADE6CC5F}"/>
                  </a:ext>
                </a:extLst>
              </p:cNvPr>
              <p:cNvGrpSpPr/>
              <p:nvPr/>
            </p:nvGrpSpPr>
            <p:grpSpPr>
              <a:xfrm>
                <a:off x="4044998" y="10839443"/>
                <a:ext cx="1989108" cy="349960"/>
                <a:chOff x="4068330" y="10764996"/>
                <a:chExt cx="1989108" cy="349960"/>
              </a:xfrm>
            </p:grpSpPr>
            <p:pic>
              <p:nvPicPr>
                <p:cNvPr id="252" name="図 251">
                  <a:extLst>
                    <a:ext uri="{FF2B5EF4-FFF2-40B4-BE49-F238E27FC236}">
                      <a16:creationId xmlns:a16="http://schemas.microsoft.com/office/drawing/2014/main" id="{BF0DA12F-FBCB-4D17-9274-76730E35B7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39" t="69350" r="34114" b="24079"/>
                <a:stretch/>
              </p:blipFill>
              <p:spPr>
                <a:xfrm>
                  <a:off x="4068330" y="10764996"/>
                  <a:ext cx="1989108" cy="349960"/>
                </a:xfrm>
                <a:prstGeom prst="rect">
                  <a:avLst/>
                </a:prstGeom>
              </p:spPr>
            </p:pic>
            <p:sp>
              <p:nvSpPr>
                <p:cNvPr id="253" name="テキスト ボックス 252">
                  <a:extLst>
                    <a:ext uri="{FF2B5EF4-FFF2-40B4-BE49-F238E27FC236}">
                      <a16:creationId xmlns:a16="http://schemas.microsoft.com/office/drawing/2014/main" id="{14B833E1-4F76-40FE-931C-09F48CB57775}"/>
                    </a:ext>
                  </a:extLst>
                </p:cNvPr>
                <p:cNvSpPr txBox="1"/>
                <p:nvPr/>
              </p:nvSpPr>
              <p:spPr>
                <a:xfrm>
                  <a:off x="4145335" y="10788322"/>
                  <a:ext cx="1728934" cy="3131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dist"/>
                  <a:r>
                    <a:rPr lang="ja-JP" altLang="en-US" sz="1061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不動産売却王徳島　</a:t>
                  </a:r>
                </a:p>
              </p:txBody>
            </p:sp>
          </p:grpSp>
          <p:sp>
            <p:nvSpPr>
              <p:cNvPr id="251" name="テキスト ボックス 250">
                <a:extLst>
                  <a:ext uri="{FF2B5EF4-FFF2-40B4-BE49-F238E27FC236}">
                    <a16:creationId xmlns:a16="http://schemas.microsoft.com/office/drawing/2014/main" id="{3544B521-7815-46B6-A46C-B30E8C5069FC}"/>
                  </a:ext>
                </a:extLst>
              </p:cNvPr>
              <p:cNvSpPr txBox="1"/>
              <p:nvPr/>
            </p:nvSpPr>
            <p:spPr>
              <a:xfrm>
                <a:off x="4109232" y="11177693"/>
                <a:ext cx="1976115" cy="28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898" spc="-122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スマートフォンからは </a:t>
                </a:r>
                <a:r>
                  <a:rPr lang="ja-JP" altLang="en-US" sz="898" spc="-122" dirty="0">
                    <a:solidFill>
                      <a:srgbClr val="FA0000"/>
                    </a:solidFill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▼ ▼ ▼</a:t>
                </a:r>
              </a:p>
            </p:txBody>
          </p:sp>
        </p:grpSp>
        <p:grpSp>
          <p:nvGrpSpPr>
            <p:cNvPr id="141" name="グループ化 140">
              <a:extLst>
                <a:ext uri="{FF2B5EF4-FFF2-40B4-BE49-F238E27FC236}">
                  <a16:creationId xmlns:a16="http://schemas.microsoft.com/office/drawing/2014/main" id="{16827154-6D1E-4025-AEEB-F3055FD797BB}"/>
                </a:ext>
              </a:extLst>
            </p:cNvPr>
            <p:cNvGrpSpPr/>
            <p:nvPr/>
          </p:nvGrpSpPr>
          <p:grpSpPr>
            <a:xfrm>
              <a:off x="-58229" y="9936687"/>
              <a:ext cx="3236620" cy="724104"/>
              <a:chOff x="-66897" y="12193379"/>
              <a:chExt cx="3966013" cy="887286"/>
            </a:xfrm>
          </p:grpSpPr>
          <p:pic>
            <p:nvPicPr>
              <p:cNvPr id="238" name="図 237">
                <a:extLst>
                  <a:ext uri="{FF2B5EF4-FFF2-40B4-BE49-F238E27FC236}">
                    <a16:creationId xmlns:a16="http://schemas.microsoft.com/office/drawing/2014/main" id="{2E1C9069-9E37-401F-85C7-9A9BEF5B2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5234" y="12205402"/>
                <a:ext cx="1032341" cy="864540"/>
              </a:xfrm>
              <a:prstGeom prst="rect">
                <a:avLst/>
              </a:prstGeom>
            </p:spPr>
          </p:pic>
          <p:pic>
            <p:nvPicPr>
              <p:cNvPr id="239" name="図 238">
                <a:extLst>
                  <a:ext uri="{FF2B5EF4-FFF2-40B4-BE49-F238E27FC236}">
                    <a16:creationId xmlns:a16="http://schemas.microsoft.com/office/drawing/2014/main" id="{699E5978-E7DD-4586-92B1-2279E0BF2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8982" y="12210480"/>
                <a:ext cx="1032341" cy="864540"/>
              </a:xfrm>
              <a:prstGeom prst="rect">
                <a:avLst/>
              </a:prstGeom>
            </p:spPr>
          </p:pic>
          <p:pic>
            <p:nvPicPr>
              <p:cNvPr id="240" name="図 239">
                <a:extLst>
                  <a:ext uri="{FF2B5EF4-FFF2-40B4-BE49-F238E27FC236}">
                    <a16:creationId xmlns:a16="http://schemas.microsoft.com/office/drawing/2014/main" id="{55E30061-3310-4E2C-850E-3676094D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326" y="12211079"/>
                <a:ext cx="1032341" cy="864540"/>
              </a:xfrm>
              <a:prstGeom prst="rect">
                <a:avLst/>
              </a:prstGeom>
            </p:spPr>
          </p:pic>
          <p:pic>
            <p:nvPicPr>
              <p:cNvPr id="241" name="図 240">
                <a:extLst>
                  <a:ext uri="{FF2B5EF4-FFF2-40B4-BE49-F238E27FC236}">
                    <a16:creationId xmlns:a16="http://schemas.microsoft.com/office/drawing/2014/main" id="{9342EBBA-45BE-411D-99F5-D57330D40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897" y="12193379"/>
                <a:ext cx="1032341" cy="864540"/>
              </a:xfrm>
              <a:prstGeom prst="rect">
                <a:avLst/>
              </a:prstGeom>
            </p:spPr>
          </p:pic>
          <p:pic>
            <p:nvPicPr>
              <p:cNvPr id="242" name="図 241">
                <a:extLst>
                  <a:ext uri="{FF2B5EF4-FFF2-40B4-BE49-F238E27FC236}">
                    <a16:creationId xmlns:a16="http://schemas.microsoft.com/office/drawing/2014/main" id="{7220A988-DBB4-414F-891D-20FA1307C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6775" y="12216125"/>
                <a:ext cx="1032341" cy="864540"/>
              </a:xfrm>
              <a:prstGeom prst="rect">
                <a:avLst/>
              </a:prstGeom>
            </p:spPr>
          </p:pic>
        </p:grpSp>
        <p:pic>
          <p:nvPicPr>
            <p:cNvPr id="142" name="図 141">
              <a:extLst>
                <a:ext uri="{FF2B5EF4-FFF2-40B4-BE49-F238E27FC236}">
                  <a16:creationId xmlns:a16="http://schemas.microsoft.com/office/drawing/2014/main" id="{6A7B4388-B725-4E3C-97B4-8B189E8E2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372" y="7467455"/>
              <a:ext cx="2503761" cy="2677512"/>
            </a:xfrm>
            <a:prstGeom prst="rect">
              <a:avLst/>
            </a:prstGeom>
          </p:spPr>
        </p:pic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B6ADEE1A-B06A-4257-8527-DE3273740620}"/>
                </a:ext>
              </a:extLst>
            </p:cNvPr>
            <p:cNvSpPr txBox="1"/>
            <p:nvPr/>
          </p:nvSpPr>
          <p:spPr>
            <a:xfrm>
              <a:off x="3141400" y="9711489"/>
              <a:ext cx="806631" cy="258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78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rPr>
                <a:t>青野 高大</a:t>
              </a:r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4886AAF5-CDCD-447F-8930-072E5B6C3756}"/>
                </a:ext>
              </a:extLst>
            </p:cNvPr>
            <p:cNvSpPr txBox="1"/>
            <p:nvPr/>
          </p:nvSpPr>
          <p:spPr>
            <a:xfrm>
              <a:off x="4860103" y="7627224"/>
              <a:ext cx="2508947" cy="519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387" b="1" dirty="0">
                  <a:solidFill>
                    <a:srgbClr val="4A1B1A"/>
                  </a:solidFill>
                  <a:latin typeface="JKゴシックM" panose="02000600000000000000" pitchFamily="2" charset="-128"/>
                  <a:ea typeface="JKゴシックM" panose="02000600000000000000" pitchFamily="2" charset="-128"/>
                </a:rPr>
                <a:t>不動産売却をお考えの方を</a:t>
              </a:r>
              <a:endParaRPr lang="en-US" altLang="ja-JP" sz="1387" b="1" dirty="0">
                <a:solidFill>
                  <a:srgbClr val="4A1B1A"/>
                </a:solidFill>
                <a:latin typeface="JKゴシックM" panose="02000600000000000000" pitchFamily="2" charset="-128"/>
                <a:ea typeface="JKゴシックM" panose="02000600000000000000" pitchFamily="2" charset="-128"/>
              </a:endParaRPr>
            </a:p>
            <a:p>
              <a:pPr algn="ctr"/>
              <a:r>
                <a:rPr lang="ja-JP" altLang="en-US" sz="1387" b="1" dirty="0">
                  <a:solidFill>
                    <a:srgbClr val="4A1B1A"/>
                  </a:solidFill>
                  <a:latin typeface="JKゴシックM" panose="02000600000000000000" pitchFamily="2" charset="-128"/>
                  <a:ea typeface="JKゴシックM" panose="02000600000000000000" pitchFamily="2" charset="-128"/>
                </a:rPr>
                <a:t>　  紹介下さい。</a:t>
              </a:r>
              <a:endParaRPr lang="en-US" altLang="ja-JP" sz="1387" b="1" dirty="0">
                <a:solidFill>
                  <a:srgbClr val="4A1B1A"/>
                </a:solidFill>
                <a:latin typeface="JKゴシックM" panose="02000600000000000000" pitchFamily="2" charset="-128"/>
                <a:ea typeface="JKゴシックM" panose="02000600000000000000" pitchFamily="2" charset="-128"/>
              </a:endParaRPr>
            </a:p>
          </p:txBody>
        </p:sp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0461814B-09F6-41D2-B340-A7E9C4442D23}"/>
                </a:ext>
              </a:extLst>
            </p:cNvPr>
            <p:cNvSpPr txBox="1"/>
            <p:nvPr/>
          </p:nvSpPr>
          <p:spPr>
            <a:xfrm>
              <a:off x="4998701" y="8797286"/>
              <a:ext cx="2037808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714" dirty="0">
                  <a:solidFill>
                    <a:srgbClr val="002060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源柔ゴシックL Heavy" panose="020B0702020203020207" pitchFamily="50" charset="-128"/>
                </a:rPr>
                <a:t>プレゼント</a:t>
              </a:r>
              <a:endParaRPr lang="en-US" altLang="ja-JP" sz="1714" dirty="0">
                <a:solidFill>
                  <a:srgbClr val="002060"/>
                </a:solidFill>
                <a:latin typeface="けいふぉんと" panose="02000600000000000000" pitchFamily="2" charset="-128"/>
                <a:ea typeface="けいふぉんと" panose="02000600000000000000" pitchFamily="2" charset="-128"/>
                <a:cs typeface="源柔ゴシックL Heavy" panose="020B0702020203020207" pitchFamily="50" charset="-128"/>
              </a:endParaRPr>
            </a:p>
            <a:p>
              <a:r>
                <a:rPr lang="ja-JP" altLang="en-US" sz="1714" dirty="0">
                  <a:solidFill>
                    <a:srgbClr val="002060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源柔ゴシックL Heavy" panose="020B0702020203020207" pitchFamily="50" charset="-128"/>
                </a:rPr>
                <a:t>キャンペーン実施</a:t>
              </a:r>
              <a:r>
                <a:rPr lang="en-US" altLang="ja-JP" sz="1714" dirty="0">
                  <a:solidFill>
                    <a:srgbClr val="002060"/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  <a:cs typeface="源柔ゴシックL Heavy" panose="020B0702020203020207" pitchFamily="50" charset="-128"/>
                </a:rPr>
                <a:t>!!</a:t>
              </a:r>
            </a:p>
          </p:txBody>
        </p:sp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D56312ED-B208-4881-88CD-BFC1C966FAFD}"/>
                </a:ext>
              </a:extLst>
            </p:cNvPr>
            <p:cNvGrpSpPr/>
            <p:nvPr/>
          </p:nvGrpSpPr>
          <p:grpSpPr>
            <a:xfrm>
              <a:off x="5322834" y="8248245"/>
              <a:ext cx="2024570" cy="521144"/>
              <a:chOff x="4207133" y="8177167"/>
              <a:chExt cx="2437235" cy="521893"/>
            </a:xfrm>
          </p:grpSpPr>
          <p:grpSp>
            <p:nvGrpSpPr>
              <p:cNvPr id="233" name="グループ化 232">
                <a:extLst>
                  <a:ext uri="{FF2B5EF4-FFF2-40B4-BE49-F238E27FC236}">
                    <a16:creationId xmlns:a16="http://schemas.microsoft.com/office/drawing/2014/main" id="{4E9DC555-07E8-4D86-B1C1-F601B009F760}"/>
                  </a:ext>
                </a:extLst>
              </p:cNvPr>
              <p:cNvGrpSpPr/>
              <p:nvPr/>
            </p:nvGrpSpPr>
            <p:grpSpPr>
              <a:xfrm>
                <a:off x="4207133" y="8254440"/>
                <a:ext cx="2417922" cy="444620"/>
                <a:chOff x="4309329" y="8723225"/>
                <a:chExt cx="2417922" cy="444620"/>
              </a:xfrm>
            </p:grpSpPr>
            <p:sp>
              <p:nvSpPr>
                <p:cNvPr id="236" name="テキスト ボックス 235">
                  <a:extLst>
                    <a:ext uri="{FF2B5EF4-FFF2-40B4-BE49-F238E27FC236}">
                      <a16:creationId xmlns:a16="http://schemas.microsoft.com/office/drawing/2014/main" id="{AA72B378-0687-4DB2-B917-1EAEA0356D8D}"/>
                    </a:ext>
                  </a:extLst>
                </p:cNvPr>
                <p:cNvSpPr txBox="1"/>
                <p:nvPr/>
              </p:nvSpPr>
              <p:spPr>
                <a:xfrm>
                  <a:off x="6010931" y="8800469"/>
                  <a:ext cx="716320" cy="338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ja-JP" altLang="en-US" sz="1598" b="1" dirty="0">
                      <a:solidFill>
                        <a:srgbClr val="EE0000"/>
                      </a:solidFill>
                      <a:latin typeface="Arial Black" panose="020B0A04020102020204" pitchFamily="34" charset="0"/>
                      <a:ea typeface="けいふぉんと" panose="02000600000000000000" pitchFamily="2" charset="-128"/>
                      <a:cs typeface="源柔ゴシックL Heavy" panose="020B0702020203020207" pitchFamily="50" charset="-128"/>
                    </a:rPr>
                    <a:t>円分</a:t>
                  </a:r>
                  <a:endParaRPr lang="en-US" altLang="ja-JP" sz="1598" b="1" dirty="0">
                    <a:solidFill>
                      <a:srgbClr val="EE0000"/>
                    </a:solidFill>
                    <a:latin typeface="Arial Black" panose="020B0A04020102020204" pitchFamily="34" charset="0"/>
                    <a:ea typeface="けいふぉんと" panose="02000600000000000000" pitchFamily="2" charset="-128"/>
                    <a:cs typeface="源柔ゴシックL Heavy" panose="020B0702020203020207" pitchFamily="50" charset="-128"/>
                  </a:endParaRPr>
                </a:p>
              </p:txBody>
            </p:sp>
            <p:sp>
              <p:nvSpPr>
                <p:cNvPr id="237" name="テキスト ボックス 236">
                  <a:extLst>
                    <a:ext uri="{FF2B5EF4-FFF2-40B4-BE49-F238E27FC236}">
                      <a16:creationId xmlns:a16="http://schemas.microsoft.com/office/drawing/2014/main" id="{9ED91574-39F8-4F24-98F9-196B44241622}"/>
                    </a:ext>
                  </a:extLst>
                </p:cNvPr>
                <p:cNvSpPr txBox="1"/>
                <p:nvPr/>
              </p:nvSpPr>
              <p:spPr>
                <a:xfrm>
                  <a:off x="4309329" y="8723225"/>
                  <a:ext cx="1784648" cy="4446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Plain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altLang="ja-JP" sz="2397" b="1" spc="-150" dirty="0">
                      <a:solidFill>
                        <a:srgbClr val="EE0000"/>
                      </a:solidFill>
                      <a:latin typeface="Arial Black" panose="020B0A04020102020204" pitchFamily="34" charset="0"/>
                      <a:ea typeface="けいふぉんと" panose="02000600000000000000" pitchFamily="2" charset="-128"/>
                      <a:cs typeface="源柔ゴシックL Heavy" panose="020B0702020203020207" pitchFamily="50" charset="-128"/>
                    </a:rPr>
                    <a:t>50,000</a:t>
                  </a:r>
                  <a:endParaRPr lang="en-US" altLang="ja-JP" sz="1598" b="1" dirty="0">
                    <a:solidFill>
                      <a:srgbClr val="EE0000"/>
                    </a:solidFill>
                    <a:latin typeface="Arial Black" panose="020B0A04020102020204" pitchFamily="34" charset="0"/>
                    <a:ea typeface="けいふぉんと" panose="02000600000000000000" pitchFamily="2" charset="-128"/>
                    <a:cs typeface="源柔ゴシックL Heavy" panose="020B0702020203020207" pitchFamily="50" charset="-128"/>
                  </a:endParaRPr>
                </a:p>
              </p:txBody>
            </p:sp>
          </p:grpSp>
          <p:sp>
            <p:nvSpPr>
              <p:cNvPr id="234" name="テキスト ボックス 233">
                <a:extLst>
                  <a:ext uri="{FF2B5EF4-FFF2-40B4-BE49-F238E27FC236}">
                    <a16:creationId xmlns:a16="http://schemas.microsoft.com/office/drawing/2014/main" id="{9F488983-BC01-4ED0-9542-3C59EA6AD862}"/>
                  </a:ext>
                </a:extLst>
              </p:cNvPr>
              <p:cNvSpPr txBox="1"/>
              <p:nvPr/>
            </p:nvSpPr>
            <p:spPr>
              <a:xfrm>
                <a:off x="5936401" y="8177167"/>
                <a:ext cx="707967" cy="24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999" dirty="0">
                    <a:latin typeface="JKゴシックM" panose="02000600000000000000" pitchFamily="2" charset="-128"/>
                    <a:ea typeface="JKゴシックM" panose="02000600000000000000" pitchFamily="2" charset="-128"/>
                  </a:rPr>
                  <a:t>商品券</a:t>
                </a:r>
                <a:endParaRPr lang="en-US" altLang="ja-JP" sz="999" dirty="0">
                  <a:latin typeface="JKゴシックM" panose="02000600000000000000" pitchFamily="2" charset="-128"/>
                  <a:ea typeface="JKゴシックM" panose="02000600000000000000" pitchFamily="2" charset="-128"/>
                </a:endParaRPr>
              </a:p>
            </p:txBody>
          </p:sp>
        </p:grpSp>
        <p:grpSp>
          <p:nvGrpSpPr>
            <p:cNvPr id="159" name="グループ化 158">
              <a:extLst>
                <a:ext uri="{FF2B5EF4-FFF2-40B4-BE49-F238E27FC236}">
                  <a16:creationId xmlns:a16="http://schemas.microsoft.com/office/drawing/2014/main" id="{2C129DF0-E543-4F6C-8183-10D5C19BD4D8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2272346" y="8561747"/>
              <a:ext cx="1311047" cy="1394689"/>
              <a:chOff x="5737271" y="2215763"/>
              <a:chExt cx="1321730" cy="1406051"/>
            </a:xfrm>
          </p:grpSpPr>
          <p:pic>
            <p:nvPicPr>
              <p:cNvPr id="231" name="図 230">
                <a:extLst>
                  <a:ext uri="{FF2B5EF4-FFF2-40B4-BE49-F238E27FC236}">
                    <a16:creationId xmlns:a16="http://schemas.microsoft.com/office/drawing/2014/main" id="{ED977814-6D49-415C-A8A3-057A4C528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8397" y="2822075"/>
                <a:ext cx="656353" cy="799739"/>
              </a:xfrm>
              <a:prstGeom prst="rect">
                <a:avLst/>
              </a:prstGeom>
            </p:spPr>
          </p:pic>
          <p:pic>
            <p:nvPicPr>
              <p:cNvPr id="232" name="図 231">
                <a:extLst>
                  <a:ext uri="{FF2B5EF4-FFF2-40B4-BE49-F238E27FC236}">
                    <a16:creationId xmlns:a16="http://schemas.microsoft.com/office/drawing/2014/main" id="{D878D01B-C747-4044-BFC8-D68813075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7271" y="2215763"/>
                <a:ext cx="1321730" cy="1161412"/>
              </a:xfrm>
              <a:prstGeom prst="rect">
                <a:avLst/>
              </a:prstGeom>
            </p:spPr>
          </p:pic>
        </p:grpSp>
        <p:pic>
          <p:nvPicPr>
            <p:cNvPr id="160" name="図 159">
              <a:extLst>
                <a:ext uri="{FF2B5EF4-FFF2-40B4-BE49-F238E27FC236}">
                  <a16:creationId xmlns:a16="http://schemas.microsoft.com/office/drawing/2014/main" id="{E0EF1322-70AF-44BC-849E-DBA5266B8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43" t="54514" r="19461" b="33280"/>
            <a:stretch/>
          </p:blipFill>
          <p:spPr>
            <a:xfrm>
              <a:off x="4752731" y="7583188"/>
              <a:ext cx="240566" cy="415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1" name="テキスト ボックス 160">
              <a:extLst>
                <a:ext uri="{FF2B5EF4-FFF2-40B4-BE49-F238E27FC236}">
                  <a16:creationId xmlns:a16="http://schemas.microsoft.com/office/drawing/2014/main" id="{2412D16E-0144-46B8-9E62-B4742079D7B6}"/>
                </a:ext>
              </a:extLst>
            </p:cNvPr>
            <p:cNvSpPr txBox="1"/>
            <p:nvPr/>
          </p:nvSpPr>
          <p:spPr>
            <a:xfrm>
              <a:off x="5085002" y="9354847"/>
              <a:ext cx="2550736" cy="448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6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お渡し条件</a:t>
              </a:r>
              <a:endParaRPr lang="en-US" altLang="ja-JP" sz="653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653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●</a:t>
              </a:r>
              <a:r>
                <a:rPr lang="ja-JP" altLang="en-US" sz="6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ご紹介頂いた方が専属専任もしくは専属媒介契約締結</a:t>
              </a:r>
              <a:endParaRPr lang="en-US" altLang="ja-JP" sz="653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653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●</a:t>
              </a:r>
              <a:r>
                <a:rPr lang="ja-JP" altLang="en-US" sz="6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売出し価格が</a:t>
              </a:r>
              <a:r>
                <a:rPr lang="en-US" altLang="ja-JP" sz="6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800</a:t>
              </a:r>
              <a:r>
                <a:rPr lang="ja-JP" altLang="en-US" sz="6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万円以上の物件に限る</a:t>
              </a:r>
              <a:endParaRPr lang="en-US" altLang="ja-JP" sz="653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2" name="テキスト ボックス 161">
              <a:extLst>
                <a:ext uri="{FF2B5EF4-FFF2-40B4-BE49-F238E27FC236}">
                  <a16:creationId xmlns:a16="http://schemas.microsoft.com/office/drawing/2014/main" id="{359A030E-4702-4F7A-99D7-100293B23B1E}"/>
                </a:ext>
              </a:extLst>
            </p:cNvPr>
            <p:cNvSpPr txBox="1"/>
            <p:nvPr/>
          </p:nvSpPr>
          <p:spPr>
            <a:xfrm rot="20571179">
              <a:off x="5018819" y="8091377"/>
              <a:ext cx="554960" cy="243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79" dirty="0"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rPr>
                <a:t>最大で</a:t>
              </a:r>
              <a:endParaRPr lang="en-US" altLang="ja-JP" sz="979" dirty="0"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endParaRPr>
            </a:p>
          </p:txBody>
        </p:sp>
        <p:pic>
          <p:nvPicPr>
            <p:cNvPr id="163" name="図 162">
              <a:extLst>
                <a:ext uri="{FF2B5EF4-FFF2-40B4-BE49-F238E27FC236}">
                  <a16:creationId xmlns:a16="http://schemas.microsoft.com/office/drawing/2014/main" id="{DAA1DF34-F5C4-4E04-B4C2-7772B7CB6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43" t="54514" r="19461" b="33280"/>
            <a:stretch/>
          </p:blipFill>
          <p:spPr>
            <a:xfrm>
              <a:off x="7189536" y="7585769"/>
              <a:ext cx="240566" cy="415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6" name="図 165">
              <a:extLst>
                <a:ext uri="{FF2B5EF4-FFF2-40B4-BE49-F238E27FC236}">
                  <a16:creationId xmlns:a16="http://schemas.microsoft.com/office/drawing/2014/main" id="{01ABF29B-66A0-4337-810A-9D406D9C3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07" t="22125" r="1658" b="21914"/>
            <a:stretch/>
          </p:blipFill>
          <p:spPr>
            <a:xfrm rot="16200000">
              <a:off x="5541041" y="9312697"/>
              <a:ext cx="147245" cy="1059322"/>
            </a:xfrm>
            <a:prstGeom prst="rect">
              <a:avLst/>
            </a:prstGeom>
          </p:spPr>
        </p:pic>
        <p:sp>
          <p:nvSpPr>
            <p:cNvPr id="167" name="テキスト ボックス 166">
              <a:extLst>
                <a:ext uri="{FF2B5EF4-FFF2-40B4-BE49-F238E27FC236}">
                  <a16:creationId xmlns:a16="http://schemas.microsoft.com/office/drawing/2014/main" id="{C61BE830-FD48-4AD6-9A7A-63DC2702C2D8}"/>
                </a:ext>
              </a:extLst>
            </p:cNvPr>
            <p:cNvSpPr txBox="1"/>
            <p:nvPr/>
          </p:nvSpPr>
          <p:spPr>
            <a:xfrm>
              <a:off x="2529808" y="10107330"/>
              <a:ext cx="518091" cy="4540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ja-JP" altLang="en-US" sz="1306" dirty="0">
                  <a:solidFill>
                    <a:schemeClr val="bg1"/>
                  </a:solidFill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rPr>
                <a:t>迅速</a:t>
              </a:r>
              <a:endParaRPr lang="en-US" altLang="ja-JP" sz="1306" dirty="0">
                <a:solidFill>
                  <a:schemeClr val="bg1"/>
                </a:solidFill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endParaRPr>
            </a:p>
            <a:p>
              <a:pPr>
                <a:lnSpc>
                  <a:spcPct val="90000"/>
                </a:lnSpc>
              </a:pPr>
              <a:r>
                <a:rPr lang="ja-JP" altLang="en-US" sz="1306" dirty="0">
                  <a:solidFill>
                    <a:schemeClr val="bg1"/>
                  </a:solidFill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rPr>
                <a:t>丁寧</a:t>
              </a:r>
              <a:endParaRPr lang="en-US" altLang="ja-JP" sz="1306" dirty="0">
                <a:solidFill>
                  <a:schemeClr val="bg1"/>
                </a:solidFill>
                <a:latin typeface="JKゴシックM" panose="02000600000000000000" pitchFamily="2" charset="-128"/>
                <a:ea typeface="JKゴシックM" panose="02000600000000000000" pitchFamily="2" charset="-128"/>
                <a:cs typeface="源柔ゴシックL Heavy" panose="020B0702020203020207" pitchFamily="50" charset="-128"/>
              </a:endParaRPr>
            </a:p>
          </p:txBody>
        </p:sp>
        <p:pic>
          <p:nvPicPr>
            <p:cNvPr id="169" name="図 168">
              <a:extLst>
                <a:ext uri="{FF2B5EF4-FFF2-40B4-BE49-F238E27FC236}">
                  <a16:creationId xmlns:a16="http://schemas.microsoft.com/office/drawing/2014/main" id="{80B91AEF-AA72-4BE2-8BE3-F8F7BE68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088" y="9967433"/>
              <a:ext cx="2050280" cy="678537"/>
            </a:xfrm>
            <a:prstGeom prst="rect">
              <a:avLst/>
            </a:prstGeom>
          </p:spPr>
        </p:pic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39604A27-921D-4C36-9124-181CA6F90D40}"/>
                </a:ext>
              </a:extLst>
            </p:cNvPr>
            <p:cNvSpPr txBox="1"/>
            <p:nvPr/>
          </p:nvSpPr>
          <p:spPr>
            <a:xfrm>
              <a:off x="3031217" y="10314418"/>
              <a:ext cx="1941942" cy="366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06" dirty="0">
                  <a:latin typeface="Dubai" panose="020B0503030403030204" pitchFamily="34" charset="-78"/>
                  <a:ea typeface="Cambria Math" panose="02040503050406030204" pitchFamily="18" charset="0"/>
                  <a:cs typeface="Dubai" panose="020B0503030403030204" pitchFamily="34" charset="-78"/>
                </a:rPr>
                <a:t>TEL: </a:t>
              </a:r>
              <a:r>
                <a:rPr lang="en-US" altLang="ja-JP" sz="1784" dirty="0">
                  <a:latin typeface="Dubai" panose="020B0503030403030204" pitchFamily="34" charset="-78"/>
                  <a:ea typeface="Cambria Math" panose="02040503050406030204" pitchFamily="18" charset="0"/>
                  <a:cs typeface="Dubai" panose="020B0503030403030204" pitchFamily="34" charset="-78"/>
                </a:rPr>
                <a:t>088-623-0008</a:t>
              </a:r>
              <a:endParaRPr lang="ja-JP" altLang="en-US" sz="1784" dirty="0">
                <a:latin typeface="Dubai" panose="020B0503030403030204" pitchFamily="34" charset="-78"/>
                <a:ea typeface="07やさしさゴシック手書き" panose="02000600000000000000" pitchFamily="50" charset="-128"/>
                <a:cs typeface="Dubai" panose="020B0503030403030204" pitchFamily="34" charset="-78"/>
              </a:endParaRPr>
            </a:p>
          </p:txBody>
        </p:sp>
        <p:grpSp>
          <p:nvGrpSpPr>
            <p:cNvPr id="177" name="グループ化 176">
              <a:extLst>
                <a:ext uri="{FF2B5EF4-FFF2-40B4-BE49-F238E27FC236}">
                  <a16:creationId xmlns:a16="http://schemas.microsoft.com/office/drawing/2014/main" id="{2EB40B21-77E8-46BB-8BAC-4D3EA1A7CB90}"/>
                </a:ext>
              </a:extLst>
            </p:cNvPr>
            <p:cNvGrpSpPr/>
            <p:nvPr/>
          </p:nvGrpSpPr>
          <p:grpSpPr>
            <a:xfrm>
              <a:off x="3032924" y="10015958"/>
              <a:ext cx="1967722" cy="399085"/>
              <a:chOff x="1924086" y="12637052"/>
              <a:chExt cx="2411161" cy="404150"/>
            </a:xfrm>
          </p:grpSpPr>
          <p:sp>
            <p:nvSpPr>
              <p:cNvPr id="228" name="テキスト ボックス 227">
                <a:extLst>
                  <a:ext uri="{FF2B5EF4-FFF2-40B4-BE49-F238E27FC236}">
                    <a16:creationId xmlns:a16="http://schemas.microsoft.com/office/drawing/2014/main" id="{FB3AAA4A-29B6-4474-8D6C-18B3F54C17AE}"/>
                  </a:ext>
                </a:extLst>
              </p:cNvPr>
              <p:cNvSpPr txBox="1"/>
              <p:nvPr/>
            </p:nvSpPr>
            <p:spPr>
              <a:xfrm>
                <a:off x="1924086" y="12690300"/>
                <a:ext cx="552347" cy="350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ja-JP" altLang="en-US" sz="1032" dirty="0">
                    <a:solidFill>
                      <a:srgbClr val="002060"/>
                    </a:solidFill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株式</a:t>
                </a:r>
                <a:endParaRPr lang="en-US" altLang="ja-JP" sz="1032" dirty="0">
                  <a:solidFill>
                    <a:srgbClr val="002060"/>
                  </a:solidFill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ja-JP" altLang="en-US" sz="1032" dirty="0">
                    <a:solidFill>
                      <a:srgbClr val="002060"/>
                    </a:solidFill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会社</a:t>
                </a:r>
              </a:p>
            </p:txBody>
          </p:sp>
          <p:sp>
            <p:nvSpPr>
              <p:cNvPr id="230" name="テキスト ボックス 229">
                <a:extLst>
                  <a:ext uri="{FF2B5EF4-FFF2-40B4-BE49-F238E27FC236}">
                    <a16:creationId xmlns:a16="http://schemas.microsoft.com/office/drawing/2014/main" id="{EAC402B9-81B7-4E2D-BED7-270A6FF6C718}"/>
                  </a:ext>
                </a:extLst>
              </p:cNvPr>
              <p:cNvSpPr txBox="1"/>
              <p:nvPr/>
            </p:nvSpPr>
            <p:spPr>
              <a:xfrm>
                <a:off x="2246856" y="12637052"/>
                <a:ext cx="2088391" cy="400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973" b="1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あおの不動産</a:t>
                </a:r>
              </a:p>
            </p:txBody>
          </p:sp>
        </p:grpSp>
        <p:grpSp>
          <p:nvGrpSpPr>
            <p:cNvPr id="180" name="グループ化 179">
              <a:extLst>
                <a:ext uri="{FF2B5EF4-FFF2-40B4-BE49-F238E27FC236}">
                  <a16:creationId xmlns:a16="http://schemas.microsoft.com/office/drawing/2014/main" id="{8D6682B4-77D7-423C-8695-1372AEC93471}"/>
                </a:ext>
              </a:extLst>
            </p:cNvPr>
            <p:cNvGrpSpPr/>
            <p:nvPr/>
          </p:nvGrpSpPr>
          <p:grpSpPr>
            <a:xfrm>
              <a:off x="16490" y="7448300"/>
              <a:ext cx="2591678" cy="3113128"/>
              <a:chOff x="24661" y="9144218"/>
              <a:chExt cx="3175729" cy="3814690"/>
            </a:xfrm>
          </p:grpSpPr>
          <p:pic>
            <p:nvPicPr>
              <p:cNvPr id="194" name="図 193">
                <a:extLst>
                  <a:ext uri="{FF2B5EF4-FFF2-40B4-BE49-F238E27FC236}">
                    <a16:creationId xmlns:a16="http://schemas.microsoft.com/office/drawing/2014/main" id="{35591718-45B7-40F5-A0BF-8C6F72715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87" y="9144218"/>
                <a:ext cx="3120003" cy="3280906"/>
              </a:xfrm>
              <a:prstGeom prst="rect">
                <a:avLst/>
              </a:prstGeom>
            </p:spPr>
          </p:pic>
          <p:grpSp>
            <p:nvGrpSpPr>
              <p:cNvPr id="195" name="グループ化 194">
                <a:extLst>
                  <a:ext uri="{FF2B5EF4-FFF2-40B4-BE49-F238E27FC236}">
                    <a16:creationId xmlns:a16="http://schemas.microsoft.com/office/drawing/2014/main" id="{F5DFEBB4-6E30-4C3D-9343-85962239152E}"/>
                  </a:ext>
                </a:extLst>
              </p:cNvPr>
              <p:cNvGrpSpPr/>
              <p:nvPr/>
            </p:nvGrpSpPr>
            <p:grpSpPr>
              <a:xfrm>
                <a:off x="163539" y="12386315"/>
                <a:ext cx="1363211" cy="572588"/>
                <a:chOff x="-1850" y="8883420"/>
                <a:chExt cx="1032065" cy="433497"/>
              </a:xfrm>
            </p:grpSpPr>
            <p:sp>
              <p:nvSpPr>
                <p:cNvPr id="213" name="テキスト ボックス 212">
                  <a:extLst>
                    <a:ext uri="{FF2B5EF4-FFF2-40B4-BE49-F238E27FC236}">
                      <a16:creationId xmlns:a16="http://schemas.microsoft.com/office/drawing/2014/main" id="{3D58A48E-6A73-4BB9-8DFB-D54D65166FF0}"/>
                    </a:ext>
                  </a:extLst>
                </p:cNvPr>
                <p:cNvSpPr txBox="1"/>
                <p:nvPr/>
              </p:nvSpPr>
              <p:spPr>
                <a:xfrm>
                  <a:off x="549583" y="8895650"/>
                  <a:ext cx="480632" cy="4212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ja-JP" altLang="en-US" sz="1306" dirty="0">
                      <a:solidFill>
                        <a:schemeClr val="bg1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  <a:cs typeface="源柔ゴシックL Heavy" panose="020B0702020203020207" pitchFamily="50" charset="-128"/>
                    </a:rPr>
                    <a:t>相談</a:t>
                  </a:r>
                  <a:endParaRPr lang="en-US" altLang="ja-JP" sz="1306" dirty="0">
                    <a:solidFill>
                      <a:schemeClr val="bg1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endParaRPr>
                </a:p>
                <a:p>
                  <a:pPr>
                    <a:lnSpc>
                      <a:spcPct val="90000"/>
                    </a:lnSpc>
                  </a:pPr>
                  <a:r>
                    <a:rPr lang="ja-JP" altLang="en-US" sz="1306" dirty="0">
                      <a:solidFill>
                        <a:schemeClr val="bg1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  <a:cs typeface="源柔ゴシックL Heavy" panose="020B0702020203020207" pitchFamily="50" charset="-128"/>
                    </a:rPr>
                    <a:t>無料</a:t>
                  </a:r>
                </a:p>
              </p:txBody>
            </p:sp>
            <p:sp>
              <p:nvSpPr>
                <p:cNvPr id="216" name="テキスト ボックス 215">
                  <a:extLst>
                    <a:ext uri="{FF2B5EF4-FFF2-40B4-BE49-F238E27FC236}">
                      <a16:creationId xmlns:a16="http://schemas.microsoft.com/office/drawing/2014/main" id="{C4AD206A-78CD-4D1A-8DBA-E9AD14B093BE}"/>
                    </a:ext>
                  </a:extLst>
                </p:cNvPr>
                <p:cNvSpPr txBox="1"/>
                <p:nvPr/>
              </p:nvSpPr>
              <p:spPr>
                <a:xfrm>
                  <a:off x="-1850" y="8883420"/>
                  <a:ext cx="480632" cy="4212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ja-JP" altLang="en-US" sz="1306" dirty="0">
                      <a:solidFill>
                        <a:schemeClr val="bg1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  <a:cs typeface="源柔ゴシックL Heavy" panose="020B0702020203020207" pitchFamily="50" charset="-128"/>
                    </a:rPr>
                    <a:t>査定</a:t>
                  </a:r>
                  <a:endParaRPr lang="en-US" altLang="ja-JP" sz="1306" dirty="0">
                    <a:solidFill>
                      <a:schemeClr val="bg1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endParaRPr>
                </a:p>
                <a:p>
                  <a:pPr>
                    <a:lnSpc>
                      <a:spcPct val="90000"/>
                    </a:lnSpc>
                  </a:pPr>
                  <a:r>
                    <a:rPr lang="ja-JP" altLang="en-US" sz="1306" dirty="0">
                      <a:solidFill>
                        <a:schemeClr val="bg1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  <a:cs typeface="源柔ゴシックL Heavy" panose="020B0702020203020207" pitchFamily="50" charset="-128"/>
                    </a:rPr>
                    <a:t>無料</a:t>
                  </a:r>
                </a:p>
              </p:txBody>
            </p:sp>
          </p:grpSp>
          <p:sp>
            <p:nvSpPr>
              <p:cNvPr id="196" name="テキスト ボックス 195">
                <a:extLst>
                  <a:ext uri="{FF2B5EF4-FFF2-40B4-BE49-F238E27FC236}">
                    <a16:creationId xmlns:a16="http://schemas.microsoft.com/office/drawing/2014/main" id="{551DC9DF-56A6-4F05-ADF6-9AA33A6196CA}"/>
                  </a:ext>
                </a:extLst>
              </p:cNvPr>
              <p:cNvSpPr txBox="1"/>
              <p:nvPr/>
            </p:nvSpPr>
            <p:spPr>
              <a:xfrm>
                <a:off x="1646184" y="12402475"/>
                <a:ext cx="634846" cy="5564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ja-JP" altLang="en-US" sz="1306" dirty="0">
                    <a:solidFill>
                      <a:schemeClr val="bg1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秘密</a:t>
                </a:r>
                <a:endParaRPr lang="en-US" altLang="ja-JP" sz="1306" dirty="0">
                  <a:solidFill>
                    <a:schemeClr val="bg1"/>
                  </a:solidFill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ja-JP" altLang="en-US" sz="1306" dirty="0">
                    <a:solidFill>
                      <a:schemeClr val="bg1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厳守</a:t>
                </a:r>
              </a:p>
            </p:txBody>
          </p:sp>
          <p:sp>
            <p:nvSpPr>
              <p:cNvPr id="197" name="正方形/長方形 196">
                <a:extLst>
                  <a:ext uri="{FF2B5EF4-FFF2-40B4-BE49-F238E27FC236}">
                    <a16:creationId xmlns:a16="http://schemas.microsoft.com/office/drawing/2014/main" id="{38FB021E-0473-41D5-8B23-C31D39108D18}"/>
                  </a:ext>
                </a:extLst>
              </p:cNvPr>
              <p:cNvSpPr/>
              <p:nvPr/>
            </p:nvSpPr>
            <p:spPr>
              <a:xfrm>
                <a:off x="255370" y="10535279"/>
                <a:ext cx="2763289" cy="84003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797"/>
              </a:p>
            </p:txBody>
          </p:sp>
          <p:sp>
            <p:nvSpPr>
              <p:cNvPr id="199" name="正方形/長方形 198">
                <a:extLst>
                  <a:ext uri="{FF2B5EF4-FFF2-40B4-BE49-F238E27FC236}">
                    <a16:creationId xmlns:a16="http://schemas.microsoft.com/office/drawing/2014/main" id="{D1FBAEB8-F38C-4D67-B7EB-46105B9E4B54}"/>
                  </a:ext>
                </a:extLst>
              </p:cNvPr>
              <p:cNvSpPr/>
              <p:nvPr/>
            </p:nvSpPr>
            <p:spPr>
              <a:xfrm>
                <a:off x="253979" y="11439303"/>
                <a:ext cx="2764680" cy="66471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797"/>
              </a:p>
            </p:txBody>
          </p:sp>
          <p:grpSp>
            <p:nvGrpSpPr>
              <p:cNvPr id="200" name="グループ化 199">
                <a:extLst>
                  <a:ext uri="{FF2B5EF4-FFF2-40B4-BE49-F238E27FC236}">
                    <a16:creationId xmlns:a16="http://schemas.microsoft.com/office/drawing/2014/main" id="{BA25C7B3-F2DF-4EE5-812A-5AB8BF0C574C}"/>
                  </a:ext>
                </a:extLst>
              </p:cNvPr>
              <p:cNvGrpSpPr/>
              <p:nvPr/>
            </p:nvGrpSpPr>
            <p:grpSpPr>
              <a:xfrm>
                <a:off x="24661" y="9382469"/>
                <a:ext cx="3122309" cy="1202072"/>
                <a:chOff x="407788" y="6959645"/>
                <a:chExt cx="3434706" cy="982408"/>
              </a:xfrm>
            </p:grpSpPr>
            <p:sp>
              <p:nvSpPr>
                <p:cNvPr id="210" name="テキスト ボックス 209">
                  <a:extLst>
                    <a:ext uri="{FF2B5EF4-FFF2-40B4-BE49-F238E27FC236}">
                      <a16:creationId xmlns:a16="http://schemas.microsoft.com/office/drawing/2014/main" id="{543CE738-8C9A-4DDA-8998-88A22808B9C9}"/>
                    </a:ext>
                  </a:extLst>
                </p:cNvPr>
                <p:cNvSpPr txBox="1"/>
                <p:nvPr/>
              </p:nvSpPr>
              <p:spPr>
                <a:xfrm>
                  <a:off x="407788" y="6959645"/>
                  <a:ext cx="3271983" cy="9507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ja-JP" altLang="en-US" sz="1306" b="1" dirty="0">
                      <a:solidFill>
                        <a:srgbClr val="FF0000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徳島県</a:t>
                  </a:r>
                  <a:r>
                    <a:rPr lang="ja-JP" altLang="en-US" sz="1306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の不動産査定･</a:t>
                  </a:r>
                  <a:r>
                    <a:rPr lang="ja-JP" altLang="en-US" sz="1306" b="1" dirty="0">
                      <a:solidFill>
                        <a:srgbClr val="FF0000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売却</a:t>
                  </a:r>
                  <a:r>
                    <a:rPr lang="ja-JP" altLang="en-US" sz="1306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で</a:t>
                  </a:r>
                  <a:endParaRPr lang="en-US" altLang="ja-JP" sz="1306" dirty="0">
                    <a:latin typeface="JKゴシックM" panose="02000600000000000000" pitchFamily="2" charset="-128"/>
                    <a:ea typeface="JKゴシックM" panose="02000600000000000000" pitchFamily="2" charset="-128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ja-JP" altLang="en-US" sz="1306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評判の人気不動産会社</a:t>
                  </a:r>
                  <a:endParaRPr lang="en-US" altLang="ja-JP" sz="1306" dirty="0">
                    <a:latin typeface="JKゴシックM" panose="02000600000000000000" pitchFamily="2" charset="-128"/>
                    <a:ea typeface="JKゴシックM" panose="02000600000000000000" pitchFamily="2" charset="-128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ja-JP" altLang="en-US" sz="1306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　　　</a:t>
                  </a:r>
                  <a:r>
                    <a:rPr lang="ja-JP" altLang="en-US" sz="1306" b="1" dirty="0">
                      <a:solidFill>
                        <a:srgbClr val="FF0000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ランキング</a:t>
                  </a:r>
                  <a:r>
                    <a:rPr lang="ja-JP" altLang="en-US" sz="1306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で</a:t>
                  </a:r>
                  <a:endParaRPr lang="en-US" altLang="ja-JP" sz="1306" dirty="0">
                    <a:latin typeface="JKゴシックM" panose="02000600000000000000" pitchFamily="2" charset="-128"/>
                    <a:ea typeface="JKゴシックM" panose="02000600000000000000" pitchFamily="2" charset="-128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en-US" altLang="ja-JP" sz="1306" dirty="0">
                      <a:solidFill>
                        <a:srgbClr val="FF0000"/>
                      </a:solidFill>
                      <a:effectLst>
                        <a:glow rad="63500">
                          <a:schemeClr val="accent4">
                            <a:satMod val="175000"/>
                          </a:schemeClr>
                        </a:glow>
                      </a:effectLst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       </a:t>
                  </a:r>
                  <a:endParaRPr lang="en-US" altLang="ja-JP" sz="1306" dirty="0">
                    <a:latin typeface="JKゴシックM" panose="02000600000000000000" pitchFamily="2" charset="-128"/>
                    <a:ea typeface="JKゴシックM" panose="02000600000000000000" pitchFamily="2" charset="-128"/>
                  </a:endParaRPr>
                </a:p>
              </p:txBody>
            </p:sp>
            <p:sp>
              <p:nvSpPr>
                <p:cNvPr id="211" name="テキスト ボックス 210">
                  <a:extLst>
                    <a:ext uri="{FF2B5EF4-FFF2-40B4-BE49-F238E27FC236}">
                      <a16:creationId xmlns:a16="http://schemas.microsoft.com/office/drawing/2014/main" id="{A16BB0C2-6A3B-45C7-9D85-4D040B0380D1}"/>
                    </a:ext>
                  </a:extLst>
                </p:cNvPr>
                <p:cNvSpPr txBox="1"/>
                <p:nvPr/>
              </p:nvSpPr>
              <p:spPr>
                <a:xfrm>
                  <a:off x="570512" y="7620388"/>
                  <a:ext cx="3271982" cy="286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ja-JP" altLang="en-US" sz="1306" dirty="0">
                      <a:solidFill>
                        <a:srgbClr val="FF0000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　　　冠</a:t>
                  </a:r>
                  <a:r>
                    <a:rPr lang="ja-JP" altLang="en-US" sz="1306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に輝きました</a:t>
                  </a:r>
                  <a:r>
                    <a:rPr lang="en-US" altLang="ja-JP" sz="1306" dirty="0"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!!</a:t>
                  </a:r>
                </a:p>
              </p:txBody>
            </p:sp>
            <p:sp>
              <p:nvSpPr>
                <p:cNvPr id="212" name="テキスト ボックス 211">
                  <a:extLst>
                    <a:ext uri="{FF2B5EF4-FFF2-40B4-BE49-F238E27FC236}">
                      <a16:creationId xmlns:a16="http://schemas.microsoft.com/office/drawing/2014/main" id="{659A3F99-413F-457F-B7BD-EF24A88C07CB}"/>
                    </a:ext>
                  </a:extLst>
                </p:cNvPr>
                <p:cNvSpPr txBox="1"/>
                <p:nvPr/>
              </p:nvSpPr>
              <p:spPr>
                <a:xfrm>
                  <a:off x="1286366" y="7547661"/>
                  <a:ext cx="588165" cy="3943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ja-JP" altLang="en-US" sz="1959" b="1" dirty="0">
                      <a:ln w="3175">
                        <a:solidFill>
                          <a:srgbClr val="F60000"/>
                        </a:solidFill>
                      </a:ln>
                      <a:solidFill>
                        <a:srgbClr val="F60000"/>
                      </a:solidFill>
                      <a:latin typeface="JKゴシックM" panose="02000600000000000000" pitchFamily="2" charset="-128"/>
                      <a:ea typeface="JKゴシックM" panose="02000600000000000000" pitchFamily="2" charset="-128"/>
                    </a:rPr>
                    <a:t>２</a:t>
                  </a:r>
                </a:p>
              </p:txBody>
            </p:sp>
          </p:grpSp>
          <p:pic>
            <p:nvPicPr>
              <p:cNvPr id="201" name="Picture 2" descr="不動産売却プラザ">
                <a:hlinkClick r:id="rId31"/>
                <a:extLst>
                  <a:ext uri="{FF2B5EF4-FFF2-40B4-BE49-F238E27FC236}">
                    <a16:creationId xmlns:a16="http://schemas.microsoft.com/office/drawing/2014/main" id="{1E4E72AF-2D30-4E99-B7E9-DBFF3EFE9E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395" y="10561195"/>
                <a:ext cx="2727014" cy="4501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2" name="テキスト ボックス 201">
                <a:extLst>
                  <a:ext uri="{FF2B5EF4-FFF2-40B4-BE49-F238E27FC236}">
                    <a16:creationId xmlns:a16="http://schemas.microsoft.com/office/drawing/2014/main" id="{4A54C3F9-99A8-450D-AEB6-EEB846807C8A}"/>
                  </a:ext>
                </a:extLst>
              </p:cNvPr>
              <p:cNvSpPr txBox="1"/>
              <p:nvPr/>
            </p:nvSpPr>
            <p:spPr>
              <a:xfrm>
                <a:off x="171899" y="10961542"/>
                <a:ext cx="2910950" cy="451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898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徳島県の不動産査定･売却におすすめの</a:t>
                </a:r>
                <a:endParaRPr lang="en-US" altLang="ja-JP" sz="898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endParaRPr>
              </a:p>
              <a:p>
                <a:pPr algn="ctr"/>
                <a:r>
                  <a:rPr lang="ja-JP" altLang="en-US" sz="898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業者ランキング</a:t>
                </a:r>
              </a:p>
            </p:txBody>
          </p:sp>
          <p:pic>
            <p:nvPicPr>
              <p:cNvPr id="203" name="図 202">
                <a:extLst>
                  <a:ext uri="{FF2B5EF4-FFF2-40B4-BE49-F238E27FC236}">
                    <a16:creationId xmlns:a16="http://schemas.microsoft.com/office/drawing/2014/main" id="{CD6A2B81-E806-4178-B92F-717483F18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669" y="11553129"/>
                <a:ext cx="1102934" cy="452784"/>
              </a:xfrm>
              <a:prstGeom prst="rect">
                <a:avLst/>
              </a:prstGeom>
            </p:spPr>
          </p:pic>
          <p:sp>
            <p:nvSpPr>
              <p:cNvPr id="204" name="テキスト ボックス 203">
                <a:extLst>
                  <a:ext uri="{FF2B5EF4-FFF2-40B4-BE49-F238E27FC236}">
                    <a16:creationId xmlns:a16="http://schemas.microsoft.com/office/drawing/2014/main" id="{D4A86287-FAC3-4762-B4A6-5AD58D50F621}"/>
                  </a:ext>
                </a:extLst>
              </p:cNvPr>
              <p:cNvSpPr txBox="1"/>
              <p:nvPr/>
            </p:nvSpPr>
            <p:spPr>
              <a:xfrm>
                <a:off x="1270279" y="11462482"/>
                <a:ext cx="1758397" cy="648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ja-JP" sz="816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【</a:t>
                </a:r>
                <a:r>
                  <a:rPr lang="ja-JP" altLang="en-US" sz="816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徳島市</a:t>
                </a:r>
                <a:r>
                  <a:rPr lang="en-US" altLang="ja-JP" sz="816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】</a:t>
                </a:r>
                <a:r>
                  <a:rPr lang="ja-JP" altLang="en-US" sz="816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不動産売却なら</a:t>
                </a:r>
                <a:endParaRPr lang="en-US" altLang="ja-JP" sz="816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ja-JP" altLang="en-US" sz="816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ここがおすすめ！</a:t>
                </a:r>
                <a:endParaRPr lang="en-US" altLang="ja-JP" sz="816" dirty="0">
                  <a:latin typeface="07やさしさゴシック手書き" panose="02000600000000000000" pitchFamily="50" charset="-128"/>
                  <a:ea typeface="07やさしさゴシック手書き" panose="02000600000000000000" pitchFamily="50" charset="-128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ja-JP" altLang="en-US" sz="816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不動産業者ランキング！</a:t>
                </a:r>
              </a:p>
            </p:txBody>
          </p:sp>
          <p:pic>
            <p:nvPicPr>
              <p:cNvPr id="205" name="図 204">
                <a:extLst>
                  <a:ext uri="{FF2B5EF4-FFF2-40B4-BE49-F238E27FC236}">
                    <a16:creationId xmlns:a16="http://schemas.microsoft.com/office/drawing/2014/main" id="{A31F76AD-4177-4AE0-941F-6929A08E7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43" t="54514" r="19461" b="33280"/>
              <a:stretch/>
            </p:blipFill>
            <p:spPr>
              <a:xfrm>
                <a:off x="2820739" y="9306988"/>
                <a:ext cx="294779" cy="50920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6" name="テキスト ボックス 205">
                <a:extLst>
                  <a:ext uri="{FF2B5EF4-FFF2-40B4-BE49-F238E27FC236}">
                    <a16:creationId xmlns:a16="http://schemas.microsoft.com/office/drawing/2014/main" id="{79F1CB8F-9654-4676-9782-A84AF419DD13}"/>
                  </a:ext>
                </a:extLst>
              </p:cNvPr>
              <p:cNvSpPr txBox="1"/>
              <p:nvPr/>
            </p:nvSpPr>
            <p:spPr>
              <a:xfrm>
                <a:off x="2255439" y="12416327"/>
                <a:ext cx="846248" cy="5286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ja-JP" altLang="en-US" sz="1224" spc="-150" dirty="0">
                    <a:solidFill>
                      <a:schemeClr val="bg1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豊富な</a:t>
                </a:r>
                <a:endParaRPr lang="en-US" altLang="ja-JP" sz="1224" spc="-150" dirty="0">
                  <a:solidFill>
                    <a:schemeClr val="bg1"/>
                  </a:solidFill>
                  <a:latin typeface="JKゴシックM" panose="02000600000000000000" pitchFamily="2" charset="-128"/>
                  <a:ea typeface="JKゴシックM" panose="02000600000000000000" pitchFamily="2" charset="-128"/>
                  <a:cs typeface="源柔ゴシックL Heavy" panose="020B0702020203020207" pitchFamily="50" charset="-128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ja-JP" altLang="en-US" sz="1224" spc="-150" dirty="0">
                    <a:solidFill>
                      <a:schemeClr val="bg1"/>
                    </a:solidFill>
                    <a:latin typeface="JKゴシックM" panose="02000600000000000000" pitchFamily="2" charset="-128"/>
                    <a:ea typeface="JKゴシックM" panose="02000600000000000000" pitchFamily="2" charset="-128"/>
                    <a:cs typeface="源柔ゴシックL Heavy" panose="020B0702020203020207" pitchFamily="50" charset="-128"/>
                  </a:rPr>
                  <a:t>実績</a:t>
                </a:r>
              </a:p>
            </p:txBody>
          </p:sp>
          <p:pic>
            <p:nvPicPr>
              <p:cNvPr id="207" name="図 206">
                <a:extLst>
                  <a:ext uri="{FF2B5EF4-FFF2-40B4-BE49-F238E27FC236}">
                    <a16:creationId xmlns:a16="http://schemas.microsoft.com/office/drawing/2014/main" id="{93E9652F-61C2-425C-9E6E-8E5C6D1FC9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4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5" r="22673" b="49451"/>
              <a:stretch/>
            </p:blipFill>
            <p:spPr>
              <a:xfrm>
                <a:off x="312533" y="10005243"/>
                <a:ext cx="634216" cy="525211"/>
              </a:xfrm>
              <a:prstGeom prst="ellipse">
                <a:avLst/>
              </a:prstGeom>
            </p:spPr>
          </p:pic>
          <p:sp>
            <p:nvSpPr>
              <p:cNvPr id="208" name="正方形/長方形 207">
                <a:extLst>
                  <a:ext uri="{FF2B5EF4-FFF2-40B4-BE49-F238E27FC236}">
                    <a16:creationId xmlns:a16="http://schemas.microsoft.com/office/drawing/2014/main" id="{765F0995-FD73-411B-8092-1C7D4C6A1F6E}"/>
                  </a:ext>
                </a:extLst>
              </p:cNvPr>
              <p:cNvSpPr/>
              <p:nvPr/>
            </p:nvSpPr>
            <p:spPr>
              <a:xfrm>
                <a:off x="151363" y="9344743"/>
                <a:ext cx="2934266" cy="28646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714"/>
              </a:p>
            </p:txBody>
          </p:sp>
        </p:grpSp>
        <p:sp>
          <p:nvSpPr>
            <p:cNvPr id="183" name="正方形/長方形 182">
              <a:extLst>
                <a:ext uri="{FF2B5EF4-FFF2-40B4-BE49-F238E27FC236}">
                  <a16:creationId xmlns:a16="http://schemas.microsoft.com/office/drawing/2014/main" id="{F9CA7F03-D429-4CC5-A0B8-C0324D91A813}"/>
                </a:ext>
              </a:extLst>
            </p:cNvPr>
            <p:cNvSpPr/>
            <p:nvPr/>
          </p:nvSpPr>
          <p:spPr>
            <a:xfrm>
              <a:off x="2563270" y="7617684"/>
              <a:ext cx="2394623" cy="23390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714" dirty="0"/>
            </a:p>
          </p:txBody>
        </p:sp>
        <p:sp>
          <p:nvSpPr>
            <p:cNvPr id="189" name="正方形/長方形 188">
              <a:extLst>
                <a:ext uri="{FF2B5EF4-FFF2-40B4-BE49-F238E27FC236}">
                  <a16:creationId xmlns:a16="http://schemas.microsoft.com/office/drawing/2014/main" id="{7E877021-D4F2-4AA6-B158-EA9BB742D30E}"/>
                </a:ext>
              </a:extLst>
            </p:cNvPr>
            <p:cNvSpPr/>
            <p:nvPr/>
          </p:nvSpPr>
          <p:spPr>
            <a:xfrm>
              <a:off x="5008618" y="7622704"/>
              <a:ext cx="2394623" cy="23378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714"/>
            </a:p>
          </p:txBody>
        </p:sp>
        <p:pic>
          <p:nvPicPr>
            <p:cNvPr id="190" name="図 189">
              <a:extLst>
                <a:ext uri="{FF2B5EF4-FFF2-40B4-BE49-F238E27FC236}">
                  <a16:creationId xmlns:a16="http://schemas.microsoft.com/office/drawing/2014/main" id="{73CA5090-87CB-4ACE-9BF3-8EE9B576C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7" t="72765" r="9445" b="5327"/>
            <a:stretch/>
          </p:blipFill>
          <p:spPr>
            <a:xfrm>
              <a:off x="4934401" y="9934452"/>
              <a:ext cx="643765" cy="612204"/>
            </a:xfrm>
            <a:prstGeom prst="rect">
              <a:avLst/>
            </a:prstGeom>
          </p:spPr>
        </p:pic>
        <p:pic>
          <p:nvPicPr>
            <p:cNvPr id="192" name="図 191">
              <a:extLst>
                <a:ext uri="{FF2B5EF4-FFF2-40B4-BE49-F238E27FC236}">
                  <a16:creationId xmlns:a16="http://schemas.microsoft.com/office/drawing/2014/main" id="{31E8105D-F8C1-4335-AB1B-E1CB39543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07" t="22125" r="1658" b="21914"/>
            <a:stretch/>
          </p:blipFill>
          <p:spPr>
            <a:xfrm rot="16200000">
              <a:off x="6640186" y="9311949"/>
              <a:ext cx="147245" cy="1059322"/>
            </a:xfrm>
            <a:prstGeom prst="rect">
              <a:avLst/>
            </a:prstGeom>
          </p:spPr>
        </p:pic>
        <p:pic>
          <p:nvPicPr>
            <p:cNvPr id="193" name="図 192">
              <a:extLst>
                <a:ext uri="{FF2B5EF4-FFF2-40B4-BE49-F238E27FC236}">
                  <a16:creationId xmlns:a16="http://schemas.microsoft.com/office/drawing/2014/main" id="{B30CB736-BCC9-4B39-96C6-85624F0B3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8" t="6477" r="51183" b="75343"/>
            <a:stretch/>
          </p:blipFill>
          <p:spPr>
            <a:xfrm rot="408400">
              <a:off x="7005249" y="8800196"/>
              <a:ext cx="340130" cy="591483"/>
            </a:xfrm>
            <a:prstGeom prst="rect">
              <a:avLst/>
            </a:prstGeom>
          </p:spPr>
        </p:pic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92B539D2-588F-4A82-A677-0581CC0557D8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" y="1149091"/>
            <a:ext cx="1033365" cy="1436778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DED124A7-2C2F-456F-B588-B11DCA904212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6" t="-34" r="-733" b="34"/>
          <a:stretch/>
        </p:blipFill>
        <p:spPr>
          <a:xfrm>
            <a:off x="2841239" y="3476326"/>
            <a:ext cx="778298" cy="1348464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29981E5E-FBD9-489E-AB4D-34F21835DC6A}"/>
              </a:ext>
            </a:extLst>
          </p:cNvPr>
          <p:cNvGrpSpPr/>
          <p:nvPr/>
        </p:nvGrpSpPr>
        <p:grpSpPr>
          <a:xfrm>
            <a:off x="6594959" y="2984973"/>
            <a:ext cx="1004609" cy="1669863"/>
            <a:chOff x="6731155" y="3307254"/>
            <a:chExt cx="1004609" cy="1669863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C0D9AE49-4931-483B-8814-ECBD270C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37" y="3958697"/>
              <a:ext cx="680402" cy="829043"/>
            </a:xfrm>
            <a:prstGeom prst="rect">
              <a:avLst/>
            </a:prstGeom>
          </p:spPr>
        </p:pic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3C3B7170-8B16-47E9-B81C-CCA24D780EF0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731155" y="3307254"/>
              <a:ext cx="1004609" cy="1669863"/>
              <a:chOff x="-23836" y="5523281"/>
              <a:chExt cx="1057483" cy="1757751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ADDA8EC4-99BD-4E2E-8A1B-115D9465A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7079" flipH="1">
                <a:off x="-23836" y="5523281"/>
                <a:ext cx="1057483" cy="1288737"/>
              </a:xfrm>
              <a:prstGeom prst="rect">
                <a:avLst/>
              </a:prstGeom>
            </p:spPr>
          </p:pic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DC493B9-3659-48F7-806F-4CEAE4884AB0}"/>
                  </a:ext>
                </a:extLst>
              </p:cNvPr>
              <p:cNvSpPr txBox="1"/>
              <p:nvPr/>
            </p:nvSpPr>
            <p:spPr>
              <a:xfrm>
                <a:off x="199608" y="7022500"/>
                <a:ext cx="668773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80" dirty="0">
                    <a:latin typeface="07やさしさゴシック手書き" panose="02000600000000000000" pitchFamily="50" charset="-128"/>
                    <a:ea typeface="07やさしさゴシック手書き" panose="02000600000000000000" pitchFamily="50" charset="-128"/>
                  </a:rPr>
                  <a:t>内輪 龍</a:t>
                </a:r>
              </a:p>
            </p:txBody>
          </p:sp>
        </p:grp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1C07BAAF-C576-4359-9C33-C017FA860A1B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83" y="6439552"/>
            <a:ext cx="840982" cy="1041757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5E2B0DF-1EA8-4DFB-B8CC-3D0536D8E8C5}"/>
              </a:ext>
            </a:extLst>
          </p:cNvPr>
          <p:cNvGrpSpPr/>
          <p:nvPr/>
        </p:nvGrpSpPr>
        <p:grpSpPr>
          <a:xfrm>
            <a:off x="6742636" y="5715804"/>
            <a:ext cx="733721" cy="695863"/>
            <a:chOff x="6728201" y="5715803"/>
            <a:chExt cx="733721" cy="69586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F73B600-EB85-4701-831F-45B4C6D8B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19" t="20703" r="12668" b="66405"/>
            <a:stretch/>
          </p:blipFill>
          <p:spPr>
            <a:xfrm>
              <a:off x="7003965" y="5715803"/>
              <a:ext cx="457957" cy="695863"/>
            </a:xfrm>
            <a:prstGeom prst="rect">
              <a:avLst/>
            </a:prstGeom>
          </p:spPr>
        </p:pic>
        <p:pic>
          <p:nvPicPr>
            <p:cNvPr id="121" name="図 120">
              <a:extLst>
                <a:ext uri="{FF2B5EF4-FFF2-40B4-BE49-F238E27FC236}">
                  <a16:creationId xmlns:a16="http://schemas.microsoft.com/office/drawing/2014/main" id="{D330804E-0A69-4E8D-BB2A-3042C60E8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8" t="75519" r="36269" b="11589"/>
            <a:stretch/>
          </p:blipFill>
          <p:spPr>
            <a:xfrm>
              <a:off x="6728201" y="5907308"/>
              <a:ext cx="310786" cy="472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076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939EDA-EE09-4224-82B0-6C4936D0A4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601</Words>
  <Application>Microsoft Office PowerPoint</Application>
  <PresentationFormat>ユーザー設定</PresentationFormat>
  <Paragraphs>112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7" baseType="lpstr">
      <vt:lpstr>07やさしさゴシック手書き</vt:lpstr>
      <vt:lpstr>BIZ UDPゴシック</vt:lpstr>
      <vt:lpstr>HG丸ｺﾞｼｯｸM-PRO</vt:lpstr>
      <vt:lpstr>JKゴシックM</vt:lpstr>
      <vt:lpstr>うずらフォント</vt:lpstr>
      <vt:lpstr>けいふぉんと</vt:lpstr>
      <vt:lpstr>メイリオ</vt:lpstr>
      <vt:lpstr>源柔ゴシックL Heavy</vt:lpstr>
      <vt:lpstr>仕事メモ書き</vt:lpstr>
      <vt:lpstr>游ゴシック</vt:lpstr>
      <vt:lpstr>游ゴシック Light</vt:lpstr>
      <vt:lpstr>Arial</vt:lpstr>
      <vt:lpstr>Arial Black</vt:lpstr>
      <vt:lpstr>Dubai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2018-01-31T02:07:37Z</dcterms:created>
  <dcterms:modified xsi:type="dcterms:W3CDTF">2022-02-28T05:59:51Z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TC027761549991</vt:lpwstr>
  </property>
</Properties>
</file>